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1210" y="2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8873829-1B58-494F-8AAB-DD8DD82652EB}" type="datetimeFigureOut">
              <a:rPr lang="en-CA" smtClean="0"/>
              <a:t>25/07/2012</a:t>
            </a:fld>
            <a:endParaRPr lang="en-CA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15D7A6B-506B-4149-B7D8-151504456459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73829-1B58-494F-8AAB-DD8DD82652EB}" type="datetimeFigureOut">
              <a:rPr lang="en-CA" smtClean="0"/>
              <a:t>25/07/2012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5D7A6B-506B-4149-B7D8-15150445645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8873829-1B58-494F-8AAB-DD8DD82652EB}" type="datetimeFigureOut">
              <a:rPr lang="en-CA" smtClean="0"/>
              <a:t>25/07/2012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15D7A6B-506B-4149-B7D8-15150445645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73829-1B58-494F-8AAB-DD8DD82652EB}" type="datetimeFigureOut">
              <a:rPr lang="en-CA" smtClean="0"/>
              <a:t>25/07/2012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5D7A6B-506B-4149-B7D8-15150445645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873829-1B58-494F-8AAB-DD8DD82652EB}" type="datetimeFigureOut">
              <a:rPr lang="en-CA" smtClean="0"/>
              <a:t>25/07/2012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715D7A6B-506B-4149-B7D8-151504456459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73829-1B58-494F-8AAB-DD8DD82652EB}" type="datetimeFigureOut">
              <a:rPr lang="en-CA" smtClean="0"/>
              <a:t>25/07/2012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5D7A6B-506B-4149-B7D8-15150445645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73829-1B58-494F-8AAB-DD8DD82652EB}" type="datetimeFigureOut">
              <a:rPr lang="en-CA" smtClean="0"/>
              <a:t>25/07/2012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5D7A6B-506B-4149-B7D8-15150445645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73829-1B58-494F-8AAB-DD8DD82652EB}" type="datetimeFigureOut">
              <a:rPr lang="en-CA" smtClean="0"/>
              <a:t>25/07/2012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5D7A6B-506B-4149-B7D8-15150445645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8873829-1B58-494F-8AAB-DD8DD82652EB}" type="datetimeFigureOut">
              <a:rPr lang="en-CA" smtClean="0"/>
              <a:t>25/07/2012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5D7A6B-506B-4149-B7D8-15150445645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73829-1B58-494F-8AAB-DD8DD82652EB}" type="datetimeFigureOut">
              <a:rPr lang="en-CA" smtClean="0"/>
              <a:t>25/07/2012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5D7A6B-506B-4149-B7D8-151504456459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873829-1B58-494F-8AAB-DD8DD82652EB}" type="datetimeFigureOut">
              <a:rPr lang="en-CA" smtClean="0"/>
              <a:t>25/07/2012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15D7A6B-506B-4149-B7D8-151504456459}" type="slidenum">
              <a:rPr lang="en-CA" smtClean="0"/>
              <a:t>‹#›</a:t>
            </a:fld>
            <a:endParaRPr lang="en-CA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8873829-1B58-494F-8AAB-DD8DD82652EB}" type="datetimeFigureOut">
              <a:rPr lang="en-CA" smtClean="0"/>
              <a:t>25/07/2012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715D7A6B-506B-4149-B7D8-151504456459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gains.ca/resourcesDI/Brochures/DIBrochureOct08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gains.ca/resourcesDI/Brochures/DIBrochureOct08.pdf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400" dirty="0"/>
              <a:t>Differentiated Instruction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Focus on Family </a:t>
            </a:r>
            <a:r>
              <a:rPr lang="en-US" dirty="0" smtClean="0"/>
              <a:t>Studies</a:t>
            </a:r>
          </a:p>
          <a:p>
            <a:pPr algn="l"/>
            <a:r>
              <a:rPr lang="en-US" dirty="0" smtClean="0"/>
              <a:t>Presenters: </a:t>
            </a:r>
          </a:p>
          <a:p>
            <a:r>
              <a:rPr lang="en-US" dirty="0" smtClean="0"/>
              <a:t>Catherine Long&amp; Karen </a:t>
            </a:r>
            <a:r>
              <a:rPr lang="en-US" dirty="0" err="1" smtClean="0"/>
              <a:t>Atwal</a:t>
            </a:r>
            <a:r>
              <a:rPr lang="en-US" dirty="0" smtClean="0"/>
              <a:t> </a:t>
            </a:r>
            <a:endParaRPr lang="en-US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86461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dirty="0" smtClean="0"/>
              <a:t>DI means             DI doesn’t mean 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484784"/>
            <a:ext cx="4067944" cy="5373216"/>
          </a:xfrm>
        </p:spPr>
        <p:txBody>
          <a:bodyPr>
            <a:normAutofit fontScale="25000" lnSpcReduction="20000"/>
          </a:bodyPr>
          <a:lstStyle/>
          <a:p>
            <a:pPr>
              <a:spcAft>
                <a:spcPts val="0"/>
              </a:spcAft>
            </a:pPr>
            <a:r>
              <a:rPr lang="en-US" sz="5600" dirty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Flexible, short-term groupings that allow students to work with a variety of peers with the same or different strengths and interests</a:t>
            </a:r>
            <a:endParaRPr lang="en-CA" sz="56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5600" dirty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 </a:t>
            </a:r>
            <a:endParaRPr lang="en-CA" sz="56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5600" dirty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Engaging and interesting tasks (that address the same skills) for all learning preferences, interests and levels of readiness</a:t>
            </a:r>
            <a:endParaRPr lang="en-CA" sz="56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>
              <a:spcAft>
                <a:spcPts val="0"/>
              </a:spcAft>
            </a:pPr>
            <a:endParaRPr lang="en-CA" sz="56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5600" dirty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A reasonable number of well-constructed choices that address identified needs/strengths of students</a:t>
            </a:r>
            <a:endParaRPr lang="en-CA" sz="56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>
              <a:spcAft>
                <a:spcPts val="0"/>
              </a:spcAft>
            </a:pPr>
            <a:endParaRPr lang="en-CA" sz="56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5600" dirty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Students working on the same curriculum expectations in various ways with common criteria for success </a:t>
            </a:r>
            <a:endParaRPr lang="en-CA" sz="56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>
              <a:spcAft>
                <a:spcPts val="0"/>
              </a:spcAft>
            </a:pPr>
            <a:endParaRPr lang="en-CA" sz="56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5600" dirty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Students learning about themselves to help hem make effective and informed choices </a:t>
            </a:r>
            <a:endParaRPr lang="en-CA" sz="56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>
              <a:spcAft>
                <a:spcPts val="0"/>
              </a:spcAft>
            </a:pPr>
            <a:endParaRPr lang="en-CA" sz="56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5600" dirty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Routines, procedures, and classroom agreements are in place</a:t>
            </a:r>
            <a:endParaRPr lang="en-CA" sz="56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>
              <a:spcAft>
                <a:spcPts val="0"/>
              </a:spcAft>
            </a:pPr>
            <a:endParaRPr lang="en-CA" sz="14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en-CA" sz="1400" dirty="0">
              <a:solidFill>
                <a:srgbClr val="000000"/>
              </a:solidFill>
              <a:effectLst/>
              <a:latin typeface="Helvetica"/>
              <a:ea typeface="ヒラギノ角ゴ Pro W3"/>
              <a:cs typeface="Times New Roman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67944" y="1600200"/>
            <a:ext cx="4104456" cy="5257800"/>
          </a:xfrm>
        </p:spPr>
        <p:txBody>
          <a:bodyPr>
            <a:no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Labeling </a:t>
            </a:r>
            <a:r>
              <a:rPr lang="en-US" sz="1400" dirty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students or grouping by </a:t>
            </a:r>
            <a:r>
              <a:rPr lang="en-US" sz="1400" dirty="0" smtClean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ability</a:t>
            </a:r>
          </a:p>
          <a:p>
            <a:pPr marL="0" indent="0"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 </a:t>
            </a:r>
            <a:endParaRPr lang="en-CA" sz="14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Confining some students to low level, repetitive or rote tasks while others engage in higher-order thinking</a:t>
            </a:r>
            <a:endParaRPr lang="en-CA" sz="14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en-CA" sz="14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Unlimited freedom for a student to choose whatever they would like to do on any day</a:t>
            </a:r>
            <a:endParaRPr lang="en-CA" sz="14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r>
              <a:rPr lang="en-US" sz="1400" dirty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 </a:t>
            </a:r>
            <a:endParaRPr lang="en-CA" sz="14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Different students working on different expectations with varying success criteria (e.g., different rubrics</a:t>
            </a:r>
            <a:r>
              <a:rPr lang="en-US" sz="1400" dirty="0" smtClean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)</a:t>
            </a:r>
            <a:r>
              <a:rPr lang="en-US" sz="1400" dirty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 </a:t>
            </a:r>
            <a:endParaRPr lang="en-US" sz="1400" dirty="0" smtClean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 marL="0" indent="0">
              <a:spcAft>
                <a:spcPts val="0"/>
              </a:spcAft>
              <a:buNone/>
            </a:pPr>
            <a:endParaRPr lang="en-CA" sz="14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Teachers assuming the responsibility for making all decisions regarding student </a:t>
            </a:r>
            <a:r>
              <a:rPr lang="en-US" sz="1400" dirty="0" smtClean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choice</a:t>
            </a:r>
          </a:p>
          <a:p>
            <a:pPr marL="0" indent="0">
              <a:spcAft>
                <a:spcPts val="0"/>
              </a:spcAft>
              <a:buNone/>
            </a:pPr>
            <a:endParaRPr lang="en-CA" sz="1400" dirty="0">
              <a:solidFill>
                <a:srgbClr val="000000"/>
              </a:solidFill>
              <a:latin typeface="Helvetica"/>
              <a:ea typeface="ヒラギノ角ゴ Pro W3"/>
              <a:cs typeface="Times New Roman"/>
            </a:endParaRPr>
          </a:p>
          <a:p>
            <a:pPr>
              <a:spcAft>
                <a:spcPts val="0"/>
              </a:spcAft>
            </a:pPr>
            <a:r>
              <a:rPr lang="en-US" sz="1400" dirty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A chaotic or unstructured classroom </a:t>
            </a:r>
            <a:r>
              <a:rPr lang="en-US" sz="1400" dirty="0" smtClean="0">
                <a:solidFill>
                  <a:srgbClr val="000000"/>
                </a:solidFill>
                <a:latin typeface="Helvetica"/>
                <a:ea typeface="ヒラギノ角ゴ Pro W3"/>
                <a:cs typeface="Times New Roman"/>
              </a:rPr>
              <a:t>environment</a:t>
            </a:r>
            <a:r>
              <a:rPr lang="en-CA" sz="1400" dirty="0" smtClean="0"/>
              <a:t>,.</a:t>
            </a:r>
            <a:endParaRPr lang="en-CA" sz="1400" dirty="0"/>
          </a:p>
        </p:txBody>
      </p:sp>
      <p:sp>
        <p:nvSpPr>
          <p:cNvPr id="5" name="TextBox 4"/>
          <p:cNvSpPr txBox="1"/>
          <p:nvPr/>
        </p:nvSpPr>
        <p:spPr>
          <a:xfrm>
            <a:off x="17453" y="6541284"/>
            <a:ext cx="1231336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100" dirty="0" smtClean="0"/>
              <a:t>From: Student Success Differentiated Instruction Educators ‘s Package (2010) p.4</a:t>
            </a:r>
            <a:endParaRPr lang="en-CA" sz="1100" dirty="0"/>
          </a:p>
        </p:txBody>
      </p:sp>
    </p:spTree>
    <p:extLst>
      <p:ext uri="{BB962C8B-B14F-4D97-AF65-F5344CB8AC3E}">
        <p14:creationId xmlns:p14="http://schemas.microsoft.com/office/powerpoint/2010/main" val="3472603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"/>
          <p:cNvSpPr>
            <a:spLocks noGrp="1" noChangeArrowheads="1"/>
          </p:cNvSpPr>
          <p:nvPr>
            <p:ph type="title"/>
          </p:nvPr>
        </p:nvSpPr>
        <p:spPr>
          <a:xfrm>
            <a:off x="-8930" y="178594"/>
            <a:ext cx="8992195" cy="1339453"/>
          </a:xfrm>
          <a:ln/>
        </p:spPr>
        <p:txBody>
          <a:bodyPr/>
          <a:lstStyle/>
          <a:p>
            <a:r>
              <a:rPr lang="en-US"/>
              <a:t>DI in Family Studies:</a:t>
            </a:r>
          </a:p>
        </p:txBody>
      </p:sp>
      <p:graphicFrame>
        <p:nvGraphicFramePr>
          <p:cNvPr id="24578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5506988"/>
              </p:ext>
            </p:extLst>
          </p:nvPr>
        </p:nvGraphicFramePr>
        <p:xfrm>
          <a:off x="1" y="1484784"/>
          <a:ext cx="8152804" cy="5373216"/>
        </p:xfrm>
        <a:graphic>
          <a:graphicData uri="http://schemas.openxmlformats.org/drawingml/2006/table">
            <a:tbl>
              <a:tblPr/>
              <a:tblGrid>
                <a:gridCol w="3923927"/>
                <a:gridCol w="4228877"/>
              </a:tblGrid>
              <a:tr h="5345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7249E3"/>
                        </a:buClr>
                        <a:buSzPct val="100000"/>
                        <a:buFont typeface="Palatino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8000"/>
                          </a:solidFill>
                          <a:effectLst/>
                          <a:latin typeface="Palatino" charset="0"/>
                          <a:ea typeface="ヒラギノ明朝 ProN W3" charset="0"/>
                          <a:cs typeface="ヒラギノ明朝 ProN W3" charset="0"/>
                          <a:sym typeface="Palatino" charset="0"/>
                        </a:rPr>
                        <a:t>DI in Family Studies Means:</a:t>
                      </a:r>
                    </a:p>
                  </a:txBody>
                  <a:tcPr marL="35719" marR="35719" marT="35719" marB="35719" anchor="ctr" horzOverflow="overflow">
                    <a:lnL w="63500" cap="flat" cmpd="sng" algn="ctr">
                      <a:solidFill>
                        <a:srgbClr val="FF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FF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FF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FF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7249E3"/>
                        </a:buClr>
                        <a:buSzPct val="100000"/>
                        <a:buFont typeface="Palatino" charset="0"/>
                        <a:buNone/>
                        <a:tabLst>
                          <a:tab pos="914400" algn="l"/>
                        </a:tabLst>
                      </a:pPr>
                      <a:r>
                        <a:rPr kumimoji="0" lang="en-US" sz="21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8000"/>
                          </a:solidFill>
                          <a:effectLst/>
                          <a:latin typeface="Palatino" charset="0"/>
                          <a:ea typeface="ヒラギノ明朝 ProN W3" charset="0"/>
                          <a:cs typeface="ヒラギノ明朝 ProN W3" charset="0"/>
                          <a:sym typeface="Palatino" charset="0"/>
                        </a:rPr>
                        <a:t>DI Doesn’t Mean</a:t>
                      </a:r>
                    </a:p>
                  </a:txBody>
                  <a:tcPr marL="35719" marR="35719" marT="35719" marB="35719" anchor="ctr" horzOverflow="overflow">
                    <a:lnL w="63500" cap="flat" cmpd="sng" algn="ctr">
                      <a:solidFill>
                        <a:srgbClr val="FF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FF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FF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FF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38641"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Arial" pitchFamily="34" charset="0"/>
                        <a:buChar char="•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Palatino" charset="0"/>
                          <a:ea typeface="ヒラギノ明朝 ProN W3" charset="0"/>
                          <a:cs typeface="ヒラギノ明朝 ProN W3" charset="0"/>
                          <a:sym typeface="Palatino" charset="0"/>
                        </a:rPr>
                        <a:t>Developing a plan for rotating groups in food and sewing labs</a:t>
                      </a:r>
                    </a:p>
                    <a:p>
                      <a:pPr marL="914400" marR="0" lvl="0" indent="-9144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Palatino" charset="0"/>
                        <a:buChar char="•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Palatino" charset="0"/>
                        <a:ea typeface="ヒラギノ明朝 ProN W3" charset="0"/>
                        <a:cs typeface="ヒラギノ明朝 ProN W3" charset="0"/>
                        <a:sym typeface="Palatino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Arial" pitchFamily="34" charset="0"/>
                        <a:buChar char="•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Palatino" charset="0"/>
                          <a:ea typeface="ヒラギノ明朝 ProN W3" charset="0"/>
                          <a:cs typeface="ヒラギノ明朝 ProN W3" charset="0"/>
                          <a:sym typeface="Palatino" charset="0"/>
                        </a:rPr>
                        <a:t>Theory and practical are key components in all Family Studies Courses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Arial" pitchFamily="34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Palatino" charset="0"/>
                          <a:ea typeface="ヒラギノ明朝 ProN W3" charset="0"/>
                          <a:cs typeface="ヒラギノ明朝 ProN W3" charset="0"/>
                          <a:sym typeface="Palatino" charset="0"/>
                        </a:rPr>
                        <a:t> </a:t>
                      </a: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Arial" pitchFamily="34" charset="0"/>
                        <a:buChar char="•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Palatino" charset="0"/>
                          <a:ea typeface="ヒラギノ明朝 ProN W3" charset="0"/>
                          <a:cs typeface="ヒラギノ明朝 ProN W3" charset="0"/>
                          <a:sym typeface="Palatino" charset="0"/>
                        </a:rPr>
                        <a:t>Design a living space by; build a model, create a floor plan on paper or in a designate space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Arial" pitchFamily="34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Palatino" charset="0"/>
                        <a:ea typeface="ヒラギノ明朝 ProN W3" charset="0"/>
                        <a:cs typeface="ヒラギノ明朝 ProN W3" charset="0"/>
                        <a:sym typeface="Palatino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Arial" pitchFamily="34" charset="0"/>
                        <a:buChar char="•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Palatino" charset="0"/>
                          <a:ea typeface="ヒラギノ明朝 ProN W3" charset="0"/>
                          <a:cs typeface="ヒラギノ明朝 ProN W3" charset="0"/>
                          <a:sym typeface="Palatino" charset="0"/>
                        </a:rPr>
                        <a:t>Create characters for a dating site or plan a wedding agenda for THEORIES OF ATTRACTION AND MATE SELECTION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Arial" pitchFamily="34" charset="0"/>
                        <a:buNone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endParaRPr kumimoji="0" lang="en-US" sz="17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Palatino" charset="0"/>
                        <a:ea typeface="ヒラギノ明朝 ProN W3" charset="0"/>
                        <a:cs typeface="ヒラギノ明朝 ProN W3" charset="0"/>
                        <a:sym typeface="Palatino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Arial" pitchFamily="34" charset="0"/>
                        <a:buChar char="•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7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Palatino" charset="0"/>
                          <a:ea typeface="ヒラギノ明朝 ProN W3" charset="0"/>
                          <a:cs typeface="ヒラギノ明朝 ProN W3" charset="0"/>
                          <a:sym typeface="Palatino" charset="0"/>
                        </a:rPr>
                        <a:t>Safety standards for sewing/ food labs</a:t>
                      </a:r>
                    </a:p>
                  </a:txBody>
                  <a:tcPr marL="35719" marR="35719" marT="35719" marB="35719" anchor="ctr" horzOverflow="overflow">
                    <a:lnL w="63500" cap="flat" cmpd="sng" algn="ctr">
                      <a:solidFill>
                        <a:srgbClr val="FF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FF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FF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FF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Arial" pitchFamily="34" charset="0"/>
                        <a:buChar char="•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Palatino" charset="0"/>
                          <a:ea typeface="ヒラギノ明朝 ProN W3" charset="0"/>
                          <a:cs typeface="ヒラギノ明朝 ProN W3" charset="0"/>
                          <a:sym typeface="Palatino" charset="0"/>
                        </a:rPr>
                        <a:t>It doesn’t mean having one student name the baby and the other student change the baby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Palatino" charset="0"/>
                        <a:buChar char="•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Palatino" charset="0"/>
                        <a:ea typeface="ヒラギノ明朝 ProN W3" charset="0"/>
                        <a:cs typeface="ヒラギノ明朝 ProN W3" charset="0"/>
                        <a:sym typeface="Palatino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Arial" pitchFamily="34" charset="0"/>
                        <a:buChar char="•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Palatino" charset="0"/>
                          <a:ea typeface="ヒラギノ明朝 ProN W3" charset="0"/>
                          <a:cs typeface="ヒラギノ明朝 ProN W3" charset="0"/>
                          <a:sym typeface="Palatino" charset="0"/>
                        </a:rPr>
                        <a:t>It doesn’t mean grouping academic students and applied level students separately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Palatino" charset="0"/>
                        <a:buChar char="•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Palatino" charset="0"/>
                        <a:ea typeface="ヒラギノ明朝 ProN W3" charset="0"/>
                        <a:cs typeface="ヒラギノ明朝 ProN W3" charset="0"/>
                        <a:sym typeface="Palatino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Arial" pitchFamily="34" charset="0"/>
                        <a:buChar char="•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Palatino" charset="0"/>
                          <a:ea typeface="ヒラギノ明朝 ProN W3" charset="0"/>
                          <a:cs typeface="ヒラギノ明朝 ProN W3" charset="0"/>
                          <a:sym typeface="Palatino" charset="0"/>
                        </a:rPr>
                        <a:t>It doesn’t mean students will cook or sew every day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Palatino" charset="0"/>
                        <a:buChar char="•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Palatino" charset="0"/>
                        <a:ea typeface="ヒラギノ明朝 ProN W3" charset="0"/>
                        <a:cs typeface="ヒラギノ明朝 ProN W3" charset="0"/>
                        <a:sym typeface="Palatino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Arial" pitchFamily="34" charset="0"/>
                        <a:buChar char="•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Palatino" charset="0"/>
                          <a:ea typeface="ヒラギノ明朝 ProN W3" charset="0"/>
                          <a:cs typeface="ヒラギノ明朝 ProN W3" charset="0"/>
                          <a:sym typeface="Palatino" charset="0"/>
                        </a:rPr>
                        <a:t>It doesn’t mean some students make cookies while other make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Palatino" charset="0"/>
                          <a:ea typeface="ヒラギノ明朝 ProN W3" charset="0"/>
                          <a:cs typeface="ヒラギノ明朝 ProN W3" charset="0"/>
                          <a:sym typeface="Palatino" charset="0"/>
                        </a:rPr>
                        <a:t>creme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Palatino" charset="0"/>
                          <a:ea typeface="ヒラギノ明朝 ProN W3" charset="0"/>
                          <a:cs typeface="ヒラギノ明朝 ProN W3" charset="0"/>
                          <a:sym typeface="Palatino" charset="0"/>
                        </a:rPr>
                        <a:t>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Palatino" charset="0"/>
                          <a:ea typeface="ヒラギノ明朝 ProN W3" charset="0"/>
                          <a:cs typeface="ヒラギノ明朝 ProN W3" charset="0"/>
                          <a:sym typeface="Palatino" charset="0"/>
                        </a:rPr>
                        <a:t>brule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Palatino" charset="0"/>
                        <a:ea typeface="ヒラギノ明朝 ProN W3" charset="0"/>
                        <a:cs typeface="ヒラギノ明朝 ProN W3" charset="0"/>
                        <a:sym typeface="Palatino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Palatino" charset="0"/>
                        <a:buChar char="•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Palatino" charset="0"/>
                        <a:ea typeface="ヒラギノ明朝 ProN W3" charset="0"/>
                        <a:cs typeface="ヒラギノ明朝 ProN W3" charset="0"/>
                        <a:sym typeface="Palatino" charset="0"/>
                      </a:endParaRPr>
                    </a:p>
                    <a:p>
                      <a:pPr marL="285750" marR="0" lvl="0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FF"/>
                        </a:buClr>
                        <a:buSzPct val="125000"/>
                        <a:buFont typeface="Arial" pitchFamily="34" charset="0"/>
                        <a:buChar char="•"/>
                        <a:tabLst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  <a:tab pos="914400" algn="l"/>
                        </a:tabLst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Palatino" charset="0"/>
                          <a:ea typeface="ヒラギノ明朝 ProN W3" charset="0"/>
                          <a:cs typeface="ヒラギノ明朝 ProN W3" charset="0"/>
                          <a:sym typeface="Palatino" charset="0"/>
                        </a:rPr>
                        <a:t>It doesn’t mean offering only one “good “ option for the practical sewing culminating</a:t>
                      </a:r>
                    </a:p>
                  </a:txBody>
                  <a:tcPr marL="35719" marR="35719" marT="35719" marB="35719" anchor="ctr" horzOverflow="overflow">
                    <a:lnL w="63500" cap="flat" cmpd="sng" algn="ctr">
                      <a:solidFill>
                        <a:srgbClr val="FF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0" cap="flat" cmpd="sng" algn="ctr">
                      <a:solidFill>
                        <a:srgbClr val="FF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0" cap="flat" cmpd="sng" algn="ctr">
                      <a:solidFill>
                        <a:srgbClr val="FF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0" cap="flat" cmpd="sng" algn="ctr">
                      <a:solidFill>
                        <a:srgbClr val="FF8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4276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What we need to know:</a:t>
            </a: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1556792"/>
            <a:ext cx="4920258" cy="4857750"/>
          </a:xfrm>
          <a:ln/>
        </p:spPr>
        <p:txBody>
          <a:bodyPr lIns="64291" tIns="32146" rIns="64291" bIns="32146"/>
          <a:lstStyle/>
          <a:p>
            <a:pPr marL="592687"/>
            <a:endParaRPr lang="en-US" dirty="0" smtClean="0"/>
          </a:p>
          <a:p>
            <a:pPr marL="592687"/>
            <a:r>
              <a:rPr lang="en-US" dirty="0" smtClean="0"/>
              <a:t>Know </a:t>
            </a:r>
            <a:r>
              <a:rPr lang="en-US" dirty="0"/>
              <a:t>the </a:t>
            </a:r>
            <a:r>
              <a:rPr lang="en-US" dirty="0" smtClean="0">
                <a:solidFill>
                  <a:srgbClr val="400080"/>
                </a:solidFill>
              </a:rPr>
              <a:t>learner</a:t>
            </a:r>
          </a:p>
          <a:p>
            <a:pPr marL="592687"/>
            <a:endParaRPr lang="en-US" dirty="0">
              <a:solidFill>
                <a:srgbClr val="400080"/>
              </a:solidFill>
            </a:endParaRPr>
          </a:p>
          <a:p>
            <a:pPr marL="592687"/>
            <a:r>
              <a:rPr lang="en-US" dirty="0"/>
              <a:t>Know the </a:t>
            </a:r>
            <a:r>
              <a:rPr lang="en-US" dirty="0">
                <a:solidFill>
                  <a:srgbClr val="400080"/>
                </a:solidFill>
              </a:rPr>
              <a:t>curriculum</a:t>
            </a:r>
            <a:r>
              <a:rPr lang="en-US" dirty="0"/>
              <a:t> </a:t>
            </a:r>
            <a:r>
              <a:rPr lang="en-US" dirty="0" smtClean="0"/>
              <a:t>expectations</a:t>
            </a:r>
          </a:p>
          <a:p>
            <a:pPr marL="592687"/>
            <a:endParaRPr lang="en-US" dirty="0"/>
          </a:p>
          <a:p>
            <a:pPr marL="592687"/>
            <a:r>
              <a:rPr lang="en-US" dirty="0">
                <a:solidFill>
                  <a:srgbClr val="400080"/>
                </a:solidFill>
              </a:rPr>
              <a:t>Applications</a:t>
            </a:r>
            <a:r>
              <a:rPr lang="en-US" dirty="0"/>
              <a:t> of DI for Family Studies</a:t>
            </a:r>
          </a:p>
        </p:txBody>
      </p:sp>
    </p:spTree>
    <p:extLst>
      <p:ext uri="{BB962C8B-B14F-4D97-AF65-F5344CB8AC3E}">
        <p14:creationId xmlns:p14="http://schemas.microsoft.com/office/powerpoint/2010/main" val="12658734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ctrTitle"/>
          </p:nvPr>
        </p:nvSpPr>
        <p:spPr>
          <a:xfrm>
            <a:off x="3275856" y="2636912"/>
            <a:ext cx="5105400" cy="3068912"/>
          </a:xfrm>
          <a:ln/>
        </p:spPr>
        <p:txBody>
          <a:bodyPr/>
          <a:lstStyle/>
          <a:p>
            <a:r>
              <a:rPr lang="en-US" sz="3400" dirty="0">
                <a:solidFill>
                  <a:srgbClr val="000000"/>
                </a:solidFill>
              </a:rPr>
              <a:t>The Key Features in the Family Studies Classroom</a:t>
            </a:r>
            <a:br>
              <a:rPr lang="en-US" sz="3400" dirty="0">
                <a:solidFill>
                  <a:srgbClr val="000000"/>
                </a:solidFill>
              </a:rPr>
            </a:br>
            <a:r>
              <a:rPr lang="en-US" sz="3400" dirty="0"/>
              <a:t/>
            </a:r>
            <a:br>
              <a:rPr lang="en-US" sz="3400" dirty="0"/>
            </a:br>
            <a:r>
              <a:rPr lang="en-US" sz="3400" dirty="0"/>
              <a:t>Choice</a:t>
            </a:r>
            <a:br>
              <a:rPr lang="en-US" sz="3400" dirty="0"/>
            </a:br>
            <a:r>
              <a:rPr lang="en-US" sz="3400" dirty="0"/>
              <a:t>Respectful task based on curriculum</a:t>
            </a:r>
            <a:br>
              <a:rPr lang="en-US" sz="3400" dirty="0"/>
            </a:br>
            <a:r>
              <a:rPr lang="en-US" sz="3400" dirty="0"/>
              <a:t>Flexible grouping</a:t>
            </a:r>
            <a:br>
              <a:rPr lang="en-US" sz="3400" dirty="0"/>
            </a:br>
            <a:r>
              <a:rPr lang="en-US" sz="3400" dirty="0"/>
              <a:t>Shared responsibility for learning </a:t>
            </a:r>
          </a:p>
        </p:txBody>
      </p:sp>
      <p:sp>
        <p:nvSpPr>
          <p:cNvPr id="26626" name="Rectangle 2"/>
          <p:cNvSpPr>
            <a:spLocks/>
          </p:cNvSpPr>
          <p:nvPr/>
        </p:nvSpPr>
        <p:spPr bwMode="auto">
          <a:xfrm>
            <a:off x="2843807" y="6281936"/>
            <a:ext cx="6480719" cy="5760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r>
              <a:rPr lang="en-US" sz="1200" dirty="0">
                <a:solidFill>
                  <a:schemeClr val="tx1"/>
                </a:solidFill>
                <a:latin typeface="Helvetica" charset="0"/>
                <a:cs typeface="Helvetica" charset="0"/>
                <a:sym typeface="Helvetica" charset="0"/>
              </a:rPr>
              <a:t>From: Student Success Differentiated Instruction Educator’s Package (2010)p. </a:t>
            </a:r>
          </a:p>
        </p:txBody>
      </p:sp>
    </p:spTree>
    <p:extLst>
      <p:ext uri="{BB962C8B-B14F-4D97-AF65-F5344CB8AC3E}">
        <p14:creationId xmlns:p14="http://schemas.microsoft.com/office/powerpoint/2010/main" val="3483667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/>
          </p:nvPr>
        </p:nvSpPr>
        <p:spPr>
          <a:solidFill>
            <a:srgbClr val="DB3D8A"/>
          </a:solidFill>
          <a:ln/>
        </p:spPr>
        <p:txBody>
          <a:bodyPr/>
          <a:lstStyle/>
          <a:p>
            <a:r>
              <a:rPr lang="en-US"/>
              <a:t>Choice 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51805" y="1518047"/>
            <a:ext cx="8831461" cy="4857750"/>
          </a:xfrm>
          <a:ln/>
        </p:spPr>
        <p:txBody>
          <a:bodyPr lIns="64291" tIns="32146" rIns="64291" bIns="32146"/>
          <a:lstStyle/>
          <a:p>
            <a:pPr marL="553621"/>
            <a:endParaRPr lang="en-US" dirty="0" smtClean="0"/>
          </a:p>
          <a:p>
            <a:pPr marL="553621"/>
            <a:endParaRPr lang="en-US" dirty="0"/>
          </a:p>
          <a:p>
            <a:pPr marL="553621"/>
            <a:r>
              <a:rPr lang="en-US" dirty="0" smtClean="0"/>
              <a:t>Providing </a:t>
            </a:r>
            <a:r>
              <a:rPr lang="en-US" dirty="0"/>
              <a:t>choices in activities such as:</a:t>
            </a:r>
          </a:p>
          <a:p>
            <a:pPr marL="1178677" lvl="2"/>
            <a:endParaRPr lang="en-US" dirty="0" smtClean="0">
              <a:solidFill>
                <a:srgbClr val="FF0080"/>
              </a:solidFill>
            </a:endParaRPr>
          </a:p>
          <a:p>
            <a:pPr marL="1178677" lvl="2"/>
            <a:r>
              <a:rPr lang="en-US" dirty="0" smtClean="0">
                <a:solidFill>
                  <a:srgbClr val="FF0080"/>
                </a:solidFill>
              </a:rPr>
              <a:t>HPC30 </a:t>
            </a:r>
            <a:r>
              <a:rPr lang="en-US" dirty="0">
                <a:solidFill>
                  <a:srgbClr val="FF0080"/>
                </a:solidFill>
              </a:rPr>
              <a:t>Parenting- Representation of a family</a:t>
            </a:r>
          </a:p>
          <a:p>
            <a:pPr marL="1491205" lvl="3">
              <a:lnSpc>
                <a:spcPct val="200000"/>
              </a:lnSpc>
            </a:pPr>
            <a:r>
              <a:rPr lang="en-US" dirty="0">
                <a:solidFill>
                  <a:srgbClr val="8000FF"/>
                </a:solidFill>
              </a:rPr>
              <a:t>Photo/Magazine collage</a:t>
            </a:r>
          </a:p>
          <a:p>
            <a:pPr marL="1491205" lvl="3">
              <a:lnSpc>
                <a:spcPct val="200000"/>
              </a:lnSpc>
            </a:pPr>
            <a:r>
              <a:rPr lang="en-US" dirty="0">
                <a:solidFill>
                  <a:srgbClr val="8000FF"/>
                </a:solidFill>
              </a:rPr>
              <a:t>Written descriptions</a:t>
            </a:r>
          </a:p>
          <a:p>
            <a:pPr marL="1491205" lvl="3">
              <a:lnSpc>
                <a:spcPct val="200000"/>
              </a:lnSpc>
            </a:pPr>
            <a:r>
              <a:rPr lang="en-US" dirty="0">
                <a:solidFill>
                  <a:srgbClr val="8000FF"/>
                </a:solidFill>
              </a:rPr>
              <a:t>Artwork/Graffiti</a:t>
            </a:r>
          </a:p>
        </p:txBody>
      </p:sp>
    </p:spTree>
    <p:extLst>
      <p:ext uri="{BB962C8B-B14F-4D97-AF65-F5344CB8AC3E}">
        <p14:creationId xmlns:p14="http://schemas.microsoft.com/office/powerpoint/2010/main" val="427472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79563"/>
            <a:ext cx="8589963" cy="4857750"/>
          </a:xfrm>
          <a:ln/>
        </p:spPr>
        <p:txBody>
          <a:bodyPr lIns="64291" tIns="32146" rIns="64291" bIns="32146">
            <a:normAutofit/>
          </a:bodyPr>
          <a:lstStyle/>
          <a:p>
            <a:pPr marL="279301" indent="0">
              <a:buNone/>
            </a:pPr>
            <a:endParaRPr lang="en-US" dirty="0" smtClean="0">
              <a:solidFill>
                <a:srgbClr val="400080"/>
              </a:solidFill>
            </a:endParaRPr>
          </a:p>
          <a:p>
            <a:pPr marL="553621"/>
            <a:r>
              <a:rPr lang="en-US" dirty="0" smtClean="0">
                <a:solidFill>
                  <a:srgbClr val="400080"/>
                </a:solidFill>
              </a:rPr>
              <a:t>Graffiti </a:t>
            </a:r>
            <a:r>
              <a:rPr lang="en-US" dirty="0">
                <a:solidFill>
                  <a:srgbClr val="400080"/>
                </a:solidFill>
              </a:rPr>
              <a:t>- Food and Nutrition - HFN10</a:t>
            </a:r>
          </a:p>
          <a:p>
            <a:pPr marL="944731" lvl="1" indent="-342900">
              <a:lnSpc>
                <a:spcPct val="200000"/>
              </a:lnSpc>
            </a:pPr>
            <a:r>
              <a:rPr lang="en-US" dirty="0" smtClean="0"/>
              <a:t>Introducing/reviewing </a:t>
            </a:r>
            <a:r>
              <a:rPr lang="en-US" dirty="0"/>
              <a:t>the Food Guide</a:t>
            </a:r>
          </a:p>
          <a:p>
            <a:pPr marL="830431" lvl="1"/>
            <a:r>
              <a:rPr lang="en-US" dirty="0"/>
              <a:t>Write the name of a Food Group on each chart paper. Students move in groups from on paper to another adding information in any creative way</a:t>
            </a:r>
          </a:p>
          <a:p>
            <a:pPr marL="830431" lvl="1">
              <a:lnSpc>
                <a:spcPct val="200000"/>
              </a:lnSpc>
            </a:pPr>
            <a:r>
              <a:rPr lang="en-US" dirty="0"/>
              <a:t>Also great for test /quiz review</a:t>
            </a:r>
          </a:p>
        </p:txBody>
      </p:sp>
      <p:sp>
        <p:nvSpPr>
          <p:cNvPr id="28675" name="Rectangle 3"/>
          <p:cNvSpPr>
            <a:spLocks/>
          </p:cNvSpPr>
          <p:nvPr/>
        </p:nvSpPr>
        <p:spPr bwMode="auto">
          <a:xfrm>
            <a:off x="34606" y="5965800"/>
            <a:ext cx="8065786" cy="89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28573" bIns="0"/>
          <a:lstStyle/>
          <a:p>
            <a:pPr marL="27905"/>
            <a:r>
              <a:rPr lang="en-US" sz="1200" dirty="0">
                <a:solidFill>
                  <a:srgbClr val="191919"/>
                </a:solidFill>
                <a:ea typeface="Futura" charset="0"/>
                <a:cs typeface="Futura" charset="0"/>
              </a:rPr>
              <a:t>FROM: St. Joseph-</a:t>
            </a:r>
            <a:r>
              <a:rPr lang="en-US" sz="1200" dirty="0" err="1">
                <a:solidFill>
                  <a:srgbClr val="191919"/>
                </a:solidFill>
                <a:ea typeface="Futura" charset="0"/>
                <a:cs typeface="Futura" charset="0"/>
              </a:rPr>
              <a:t>Scollard</a:t>
            </a:r>
            <a:r>
              <a:rPr lang="en-US" sz="1200" dirty="0">
                <a:solidFill>
                  <a:srgbClr val="191919"/>
                </a:solidFill>
                <a:ea typeface="Futura" charset="0"/>
                <a:cs typeface="Futura" charset="0"/>
              </a:rPr>
              <a:t> Hall Secondary School Family Studies/Food and Nutrition Our Top 10 Strategies for Helping to Inform Differentiated Instruction:</a:t>
            </a:r>
          </a:p>
        </p:txBody>
      </p:sp>
      <p:sp>
        <p:nvSpPr>
          <p:cNvPr id="5" name="Rectangle 1"/>
          <p:cNvSpPr txBox="1">
            <a:spLocks noChangeArrowheads="1"/>
          </p:cNvSpPr>
          <p:nvPr/>
        </p:nvSpPr>
        <p:spPr>
          <a:xfrm>
            <a:off x="429000" y="188640"/>
            <a:ext cx="7239000" cy="1143000"/>
          </a:xfrm>
          <a:prstGeom prst="rect">
            <a:avLst/>
          </a:prstGeom>
          <a:solidFill>
            <a:srgbClr val="DB3D8A"/>
          </a:solidFill>
          <a:ln/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/>
              <a:t>Tasks Based on Curriculum</a:t>
            </a:r>
          </a:p>
        </p:txBody>
      </p:sp>
    </p:spTree>
    <p:extLst>
      <p:ext uri="{BB962C8B-B14F-4D97-AF65-F5344CB8AC3E}">
        <p14:creationId xmlns:p14="http://schemas.microsoft.com/office/powerpoint/2010/main" val="1967360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517650"/>
            <a:ext cx="8020050" cy="5376863"/>
          </a:xfrm>
          <a:ln/>
        </p:spPr>
        <p:txBody>
          <a:bodyPr lIns="64291" tIns="32146" rIns="64291" bIns="32146">
            <a:normAutofit/>
          </a:bodyPr>
          <a:lstStyle/>
          <a:p>
            <a:pPr marL="553621">
              <a:lnSpc>
                <a:spcPct val="150000"/>
              </a:lnSpc>
            </a:pPr>
            <a:r>
              <a:rPr lang="en-US" dirty="0"/>
              <a:t>Read your class / </a:t>
            </a:r>
            <a:r>
              <a:rPr lang="en-US" dirty="0">
                <a:solidFill>
                  <a:srgbClr val="400080"/>
                </a:solidFill>
              </a:rPr>
              <a:t>know your students</a:t>
            </a:r>
          </a:p>
          <a:p>
            <a:pPr marL="553621">
              <a:lnSpc>
                <a:spcPct val="110000"/>
              </a:lnSpc>
            </a:pPr>
            <a:r>
              <a:rPr lang="en-US" dirty="0"/>
              <a:t>Group work and collaboration is very common in the family Studies classroom, especially for practical tasks</a:t>
            </a:r>
          </a:p>
          <a:p>
            <a:pPr marL="553621"/>
            <a:r>
              <a:rPr lang="en-US" dirty="0"/>
              <a:t>Being ever aware of </a:t>
            </a:r>
            <a:r>
              <a:rPr lang="en-US" dirty="0">
                <a:solidFill>
                  <a:srgbClr val="400080"/>
                </a:solidFill>
              </a:rPr>
              <a:t>group dynamics</a:t>
            </a:r>
            <a:r>
              <a:rPr lang="en-US" dirty="0"/>
              <a:t> is often a challenge</a:t>
            </a:r>
          </a:p>
          <a:p>
            <a:pPr marL="553621"/>
            <a:r>
              <a:rPr lang="en-US" dirty="0"/>
              <a:t>Set </a:t>
            </a:r>
            <a:r>
              <a:rPr lang="en-US" dirty="0">
                <a:solidFill>
                  <a:srgbClr val="400080"/>
                </a:solidFill>
              </a:rPr>
              <a:t>clear standards</a:t>
            </a:r>
            <a:r>
              <a:rPr lang="en-US" dirty="0"/>
              <a:t> for communication, respect, and inclusion at the beginning of the term</a:t>
            </a:r>
          </a:p>
          <a:p>
            <a:pPr marL="553621">
              <a:lnSpc>
                <a:spcPct val="150000"/>
              </a:lnSpc>
            </a:pPr>
            <a:r>
              <a:rPr lang="en-US" dirty="0"/>
              <a:t>Be consistent  - </a:t>
            </a:r>
            <a:r>
              <a:rPr lang="en-US" dirty="0">
                <a:solidFill>
                  <a:srgbClr val="400080"/>
                </a:solidFill>
              </a:rPr>
              <a:t>Inspect what you expect</a:t>
            </a:r>
          </a:p>
        </p:txBody>
      </p:sp>
      <p:sp>
        <p:nvSpPr>
          <p:cNvPr id="4" name="Rectangle 1"/>
          <p:cNvSpPr txBox="1">
            <a:spLocks noChangeArrowheads="1"/>
          </p:cNvSpPr>
          <p:nvPr/>
        </p:nvSpPr>
        <p:spPr>
          <a:xfrm>
            <a:off x="410519" y="188640"/>
            <a:ext cx="7239000" cy="1143000"/>
          </a:xfrm>
          <a:prstGeom prst="rect">
            <a:avLst/>
          </a:prstGeom>
          <a:solidFill>
            <a:srgbClr val="DB3D8A"/>
          </a:solidFill>
          <a:ln/>
        </p:spPr>
        <p:txBody>
          <a:bodyPr vert="horz" lIns="45720" tIns="0" rIns="45720" bIns="0" anchor="b" anchorCtr="0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800" b="1" kern="1200" cap="all" baseline="0">
                <a:ln w="500">
                  <a:solidFill>
                    <a:schemeClr val="tx2">
                      <a:shade val="20000"/>
                      <a:satMod val="120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  <a:latin typeface="+mj-lt"/>
                <a:ea typeface="+mj-ea"/>
                <a:cs typeface="+mj-cs"/>
              </a:defRPr>
            </a:lvl1pPr>
            <a:extLst/>
          </a:lstStyle>
          <a:p>
            <a:r>
              <a:rPr lang="en-US" dirty="0" smtClean="0"/>
              <a:t>Flexible grouping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468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/>
          </p:nvPr>
        </p:nvSpPr>
        <p:spPr>
          <a:xfrm>
            <a:off x="151805" y="178594"/>
            <a:ext cx="8831461" cy="1893094"/>
          </a:xfrm>
          <a:ln/>
        </p:spPr>
        <p:txBody>
          <a:bodyPr/>
          <a:lstStyle/>
          <a:p>
            <a:r>
              <a:rPr lang="en-US" sz="5500"/>
              <a:t>Shared Responsibility for Learning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1520" y="2032699"/>
            <a:ext cx="7358063" cy="4857750"/>
          </a:xfrm>
          <a:ln/>
        </p:spPr>
        <p:txBody>
          <a:bodyPr lIns="64291" tIns="32146" rIns="64291" bIns="32146"/>
          <a:lstStyle/>
          <a:p>
            <a:pPr marL="553621"/>
            <a:endParaRPr lang="en-US" dirty="0" smtClean="0"/>
          </a:p>
          <a:p>
            <a:pPr marL="553621"/>
            <a:r>
              <a:rPr lang="en-US" dirty="0" smtClean="0"/>
              <a:t>Students </a:t>
            </a:r>
            <a:r>
              <a:rPr lang="en-US" dirty="0"/>
              <a:t>often tell us what they think we want to </a:t>
            </a:r>
            <a:r>
              <a:rPr lang="en-US" dirty="0" smtClean="0"/>
              <a:t>hear</a:t>
            </a:r>
          </a:p>
          <a:p>
            <a:pPr marL="553621"/>
            <a:endParaRPr lang="en-US" dirty="0"/>
          </a:p>
          <a:p>
            <a:pPr marL="553621"/>
            <a:r>
              <a:rPr lang="en-US" dirty="0"/>
              <a:t>They attempt to give us the ‘right’ </a:t>
            </a:r>
            <a:r>
              <a:rPr lang="en-US" dirty="0" smtClean="0"/>
              <a:t>answer</a:t>
            </a:r>
          </a:p>
          <a:p>
            <a:pPr marL="553621"/>
            <a:endParaRPr lang="en-US" dirty="0"/>
          </a:p>
          <a:p>
            <a:pPr marL="553621"/>
            <a:r>
              <a:rPr lang="en-US" dirty="0">
                <a:solidFill>
                  <a:srgbClr val="400080"/>
                </a:solidFill>
              </a:rPr>
              <a:t>Contracts</a:t>
            </a:r>
            <a:r>
              <a:rPr lang="en-US" dirty="0"/>
              <a:t> that the students help create can combine non-negotiable items and creative options that the student has a voice in</a:t>
            </a:r>
          </a:p>
        </p:txBody>
      </p:sp>
    </p:spTree>
    <p:extLst>
      <p:ext uri="{BB962C8B-B14F-4D97-AF65-F5344CB8AC3E}">
        <p14:creationId xmlns:p14="http://schemas.microsoft.com/office/powerpoint/2010/main" val="367957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/>
              <a:t>Key Note Speaker: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 smtClean="0"/>
              <a:t>Michael </a:t>
            </a:r>
            <a:r>
              <a:rPr lang="en-CA" dirty="0"/>
              <a:t>Tudor- Personality Dimensions </a:t>
            </a:r>
          </a:p>
          <a:p>
            <a:endParaRPr lang="en-CA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276872"/>
            <a:ext cx="4163144" cy="41817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7228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Break out Sessions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64291" tIns="32146" rIns="64291" bIns="32146">
            <a:normAutofit lnSpcReduction="10000"/>
          </a:bodyPr>
          <a:lstStyle/>
          <a:p>
            <a:r>
              <a:rPr lang="en-CA" sz="1900" dirty="0"/>
              <a:t>These will be run in individual class setting by various teachers. Participants will take home a copy of all the resources and handouts that were used in the session.  Each session will be a mock family studies class that teachers participate in.  These lessons are all DI based and can be used in their own classrooms.</a:t>
            </a:r>
          </a:p>
          <a:p>
            <a:r>
              <a:rPr lang="en-CA" dirty="0"/>
              <a:t>10:15-11:15 Breakout Session 1 or 2: </a:t>
            </a:r>
          </a:p>
          <a:p>
            <a:pPr lvl="1"/>
            <a:r>
              <a:rPr lang="en-CA" dirty="0"/>
              <a:t>Breakout Session 1: DI in Foods</a:t>
            </a:r>
          </a:p>
          <a:p>
            <a:pPr lvl="1"/>
            <a:r>
              <a:rPr lang="en-CA" dirty="0"/>
              <a:t>Breakout Session 2: DI in Fashion</a:t>
            </a:r>
          </a:p>
          <a:p>
            <a:pPr marL="0" indent="0">
              <a:buNone/>
            </a:pPr>
            <a:endParaRPr lang="en-CA" dirty="0"/>
          </a:p>
          <a:p>
            <a:r>
              <a:rPr lang="en-CA" dirty="0"/>
              <a:t>11:15 – 12:15Breakout Session 3 or 4:</a:t>
            </a:r>
          </a:p>
          <a:p>
            <a:pPr lvl="1"/>
            <a:r>
              <a:rPr lang="en-CA" dirty="0"/>
              <a:t>Breakout Session 3: DI in </a:t>
            </a:r>
            <a:r>
              <a:rPr lang="en-CA" dirty="0" smtClean="0"/>
              <a:t>Parenting </a:t>
            </a:r>
            <a:r>
              <a:rPr lang="en-CA" dirty="0"/>
              <a:t>Courses</a:t>
            </a:r>
          </a:p>
          <a:p>
            <a:pPr lvl="1"/>
            <a:r>
              <a:rPr lang="en-CA" dirty="0"/>
              <a:t>Breakout Session 4: DI in Families Course</a:t>
            </a:r>
          </a:p>
          <a:p>
            <a:pPr marL="207866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95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Differentiated Learning is: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64291" tIns="32146" rIns="64291" bIns="32146"/>
          <a:lstStyle/>
          <a:p>
            <a:pPr marL="625056"/>
            <a:r>
              <a:rPr lang="en-US"/>
              <a:t>Focus on the </a:t>
            </a:r>
            <a:r>
              <a:rPr lang="en-US">
                <a:solidFill>
                  <a:srgbClr val="400080"/>
                </a:solidFill>
              </a:rPr>
              <a:t>individual</a:t>
            </a:r>
            <a:r>
              <a:rPr lang="en-US"/>
              <a:t> learner</a:t>
            </a:r>
          </a:p>
          <a:p>
            <a:pPr marL="625056"/>
            <a:r>
              <a:rPr lang="en-US"/>
              <a:t>Responding to a </a:t>
            </a:r>
            <a:r>
              <a:rPr lang="en-US">
                <a:solidFill>
                  <a:srgbClr val="400080"/>
                </a:solidFill>
              </a:rPr>
              <a:t>variety of learning</a:t>
            </a:r>
            <a:r>
              <a:rPr lang="en-US"/>
              <a:t> experiences</a:t>
            </a:r>
          </a:p>
          <a:p>
            <a:pPr marL="625056"/>
            <a:r>
              <a:rPr lang="en-US">
                <a:solidFill>
                  <a:srgbClr val="400080"/>
                </a:solidFill>
              </a:rPr>
              <a:t>Awareness</a:t>
            </a:r>
            <a:r>
              <a:rPr lang="en-US"/>
              <a:t> to take deliberate action to meet the needs of all learners</a:t>
            </a:r>
          </a:p>
        </p:txBody>
      </p:sp>
    </p:spTree>
    <p:extLst>
      <p:ext uri="{BB962C8B-B14F-4D97-AF65-F5344CB8AC3E}">
        <p14:creationId xmlns:p14="http://schemas.microsoft.com/office/powerpoint/2010/main" val="3443152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/>
          </p:cNvSpPr>
          <p:nvPr/>
        </p:nvSpPr>
        <p:spPr bwMode="auto">
          <a:xfrm>
            <a:off x="8340328" y="151805"/>
            <a:ext cx="732234" cy="6554391"/>
          </a:xfrm>
          <a:prstGeom prst="rect">
            <a:avLst/>
          </a:prstGeom>
          <a:solidFill>
            <a:srgbClr val="ED7C26">
              <a:alpha val="9568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12700" cap="flat">
                <a:solidFill>
                  <a:srgbClr val="000000">
                    <a:alpha val="96999"/>
                  </a:srgbClr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CA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625078"/>
            <a:ext cx="8304609" cy="5322094"/>
          </a:xfrm>
          <a:ln/>
        </p:spPr>
        <p:txBody>
          <a:bodyPr lIns="64291" tIns="32146" rIns="64291" bIns="32146"/>
          <a:lstStyle/>
          <a:p>
            <a:pPr marL="482186"/>
            <a:r>
              <a:rPr lang="en-US" sz="2700" dirty="0"/>
              <a:t>Differentiated instruction involves:</a:t>
            </a:r>
          </a:p>
          <a:p>
            <a:pPr marL="482186"/>
            <a:r>
              <a:rPr lang="en-US" sz="2700" dirty="0"/>
              <a:t>Using assessment to </a:t>
            </a:r>
            <a:r>
              <a:rPr lang="en-US" sz="2700" dirty="0">
                <a:solidFill>
                  <a:srgbClr val="FF8000"/>
                </a:solidFill>
              </a:rPr>
              <a:t>gather information</a:t>
            </a:r>
            <a:r>
              <a:rPr lang="en-US" sz="2700" dirty="0"/>
              <a:t> about students’ readiness, interests and learning preferences</a:t>
            </a:r>
          </a:p>
          <a:p>
            <a:pPr marL="482186"/>
            <a:r>
              <a:rPr lang="en-US" sz="2700" dirty="0"/>
              <a:t>Using this information to </a:t>
            </a:r>
            <a:r>
              <a:rPr lang="en-US" sz="2700" dirty="0">
                <a:solidFill>
                  <a:srgbClr val="FF8000"/>
                </a:solidFill>
              </a:rPr>
              <a:t>differentiate the learning environment</a:t>
            </a:r>
            <a:r>
              <a:rPr lang="en-US" sz="2700" dirty="0"/>
              <a:t>, instruction, and assessment and evaluation</a:t>
            </a:r>
          </a:p>
          <a:p>
            <a:pPr marL="482186"/>
            <a:r>
              <a:rPr lang="en-US" sz="2700" dirty="0"/>
              <a:t>Selecting from a varied repertoire of </a:t>
            </a:r>
            <a:r>
              <a:rPr lang="en-US" sz="2700" dirty="0">
                <a:solidFill>
                  <a:srgbClr val="FF8000"/>
                </a:solidFill>
              </a:rPr>
              <a:t>strategies to meet the particular needs</a:t>
            </a:r>
            <a:r>
              <a:rPr lang="en-US" sz="2700" dirty="0"/>
              <a:t> of students</a:t>
            </a:r>
          </a:p>
        </p:txBody>
      </p:sp>
      <p:sp>
        <p:nvSpPr>
          <p:cNvPr id="16387" name="Rectangle 3"/>
          <p:cNvSpPr>
            <a:spLocks/>
          </p:cNvSpPr>
          <p:nvPr/>
        </p:nvSpPr>
        <p:spPr bwMode="auto">
          <a:xfrm>
            <a:off x="0" y="5875199"/>
            <a:ext cx="7990711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square" lIns="0" tIns="0" rIns="28573" bIns="0">
            <a:spAutoFit/>
          </a:bodyPr>
          <a:lstStyle/>
          <a:p>
            <a:pPr marL="27905"/>
            <a:r>
              <a:rPr lang="en-US" u="sng" dirty="0" err="1">
                <a:solidFill>
                  <a:schemeClr val="tx1"/>
                </a:solidFill>
                <a:ea typeface="Futura" charset="0"/>
                <a:cs typeface="Futura" charset="0"/>
                <a:hlinkClick r:id="rId2"/>
              </a:rPr>
              <a:t>From:http</a:t>
            </a:r>
            <a:r>
              <a:rPr lang="en-US" u="sng" dirty="0">
                <a:solidFill>
                  <a:schemeClr val="tx1"/>
                </a:solidFill>
                <a:ea typeface="Futura" charset="0"/>
                <a:cs typeface="Futura" charset="0"/>
                <a:hlinkClick r:id="rId2"/>
              </a:rPr>
              <a:t>://www.edugains.ca/resourcesDI/Brochures/DIBrochureOct08.pdf</a:t>
            </a:r>
            <a:r>
              <a:rPr lang="en-US" dirty="0">
                <a:solidFill>
                  <a:schemeClr val="tx1"/>
                </a:solidFill>
                <a:ea typeface="Futura" charset="0"/>
                <a:cs typeface="Futura" charset="0"/>
              </a:rPr>
              <a:t> </a:t>
            </a:r>
            <a:r>
              <a:rPr lang="en-US" dirty="0">
                <a:solidFill>
                  <a:srgbClr val="FFFF00"/>
                </a:solidFill>
                <a:ea typeface="Futura" charset="0"/>
                <a:cs typeface="Futura" charset="0"/>
              </a:rPr>
              <a:t>p.8</a:t>
            </a:r>
          </a:p>
        </p:txBody>
      </p:sp>
    </p:spTree>
    <p:extLst>
      <p:ext uri="{BB962C8B-B14F-4D97-AF65-F5344CB8AC3E}">
        <p14:creationId xmlns:p14="http://schemas.microsoft.com/office/powerpoint/2010/main" val="424946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64291" tIns="32146" rIns="64291" bIns="32146"/>
          <a:lstStyle/>
          <a:p>
            <a:pPr marL="482186"/>
            <a:r>
              <a:rPr lang="en-US" dirty="0">
                <a:solidFill>
                  <a:srgbClr val="FF8000"/>
                </a:solidFill>
              </a:rPr>
              <a:t>Differences</a:t>
            </a:r>
            <a:r>
              <a:rPr lang="en-US" dirty="0"/>
              <a:t> in how students learn have a significant </a:t>
            </a:r>
            <a:r>
              <a:rPr lang="en-US" dirty="0">
                <a:solidFill>
                  <a:srgbClr val="FF8000"/>
                </a:solidFill>
              </a:rPr>
              <a:t>impact on achievement</a:t>
            </a:r>
            <a:endParaRPr lang="en-US" dirty="0"/>
          </a:p>
          <a:p>
            <a:pPr marL="482186"/>
            <a:r>
              <a:rPr lang="en-US" dirty="0"/>
              <a:t>Learning begins from a student’s </a:t>
            </a:r>
            <a:r>
              <a:rPr lang="en-US" dirty="0">
                <a:solidFill>
                  <a:srgbClr val="FF8000"/>
                </a:solidFill>
              </a:rPr>
              <a:t>point of readiness</a:t>
            </a:r>
          </a:p>
          <a:p>
            <a:pPr marL="482186"/>
            <a:r>
              <a:rPr lang="en-US" dirty="0"/>
              <a:t>A</a:t>
            </a:r>
            <a:r>
              <a:rPr lang="en-US" dirty="0">
                <a:solidFill>
                  <a:srgbClr val="FF8000"/>
                </a:solidFill>
              </a:rPr>
              <a:t> safe</a:t>
            </a:r>
            <a:r>
              <a:rPr lang="en-US" dirty="0"/>
              <a:t>, non-threatening and respectful </a:t>
            </a:r>
            <a:r>
              <a:rPr lang="en-US" dirty="0">
                <a:solidFill>
                  <a:srgbClr val="FF8000"/>
                </a:solidFill>
              </a:rPr>
              <a:t>environment</a:t>
            </a:r>
            <a:r>
              <a:rPr lang="en-US" dirty="0"/>
              <a:t> is vital</a:t>
            </a:r>
          </a:p>
          <a:p>
            <a:pPr marL="482186"/>
            <a:r>
              <a:rPr lang="en-US" dirty="0">
                <a:solidFill>
                  <a:srgbClr val="FF8000"/>
                </a:solidFill>
              </a:rPr>
              <a:t>Essential concepts</a:t>
            </a:r>
            <a:r>
              <a:rPr lang="en-US" dirty="0"/>
              <a:t> can be effectively presented in a</a:t>
            </a:r>
            <a:r>
              <a:rPr lang="en-US" dirty="0">
                <a:solidFill>
                  <a:srgbClr val="FF8000"/>
                </a:solidFill>
              </a:rPr>
              <a:t> variety</a:t>
            </a:r>
            <a:r>
              <a:rPr lang="en-US" dirty="0"/>
              <a:t> of forms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DI Principles</a:t>
            </a:r>
          </a:p>
        </p:txBody>
      </p:sp>
      <p:sp>
        <p:nvSpPr>
          <p:cNvPr id="17411" name="Rectangle 3"/>
          <p:cNvSpPr>
            <a:spLocks/>
          </p:cNvSpPr>
          <p:nvPr/>
        </p:nvSpPr>
        <p:spPr bwMode="auto">
          <a:xfrm>
            <a:off x="0" y="6021288"/>
            <a:ext cx="7358359" cy="553998"/>
          </a:xfrm>
          <a:prstGeom prst="rect">
            <a:avLst/>
          </a:prstGeom>
          <a:solidFill>
            <a:schemeClr val="accent2"/>
          </a:solidFill>
          <a:ln>
            <a:noFill/>
          </a:ln>
          <a:extLst/>
        </p:spPr>
        <p:txBody>
          <a:bodyPr wrap="none" lIns="0" tIns="0" rIns="28573" bIns="0">
            <a:spAutoFit/>
          </a:bodyPr>
          <a:lstStyle/>
          <a:p>
            <a:pPr marL="27905"/>
            <a:r>
              <a:rPr lang="en-US" dirty="0">
                <a:ea typeface="Futura" charset="0"/>
                <a:cs typeface="Futura" charset="0"/>
              </a:rPr>
              <a:t>from</a:t>
            </a:r>
            <a:r>
              <a:rPr lang="en-US" dirty="0" smtClean="0">
                <a:ea typeface="Futura" charset="0"/>
                <a:cs typeface="Futura" charset="0"/>
              </a:rPr>
              <a:t>:</a:t>
            </a:r>
          </a:p>
          <a:p>
            <a:pPr marL="27905"/>
            <a:r>
              <a:rPr lang="en-US" u="sng" dirty="0" smtClean="0">
                <a:ea typeface="Futura" charset="0"/>
                <a:cs typeface="Futura" charset="0"/>
                <a:hlinkClick r:id="rId2"/>
              </a:rPr>
              <a:t>http</a:t>
            </a:r>
            <a:r>
              <a:rPr lang="en-US" u="sng" dirty="0">
                <a:ea typeface="Futura" charset="0"/>
                <a:cs typeface="Futura" charset="0"/>
                <a:hlinkClick r:id="rId2"/>
              </a:rPr>
              <a:t>://www.edugains.ca/resourcesDI/Brochures/DIBrochureOct08.pdf</a:t>
            </a:r>
            <a:endParaRPr lang="en-US" u="sng" dirty="0">
              <a:ea typeface="Futura" charset="0"/>
              <a:cs typeface="Futu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93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7" name="Group 5"/>
          <p:cNvGrpSpPr>
            <a:grpSpLocks/>
          </p:cNvGrpSpPr>
          <p:nvPr/>
        </p:nvGrpSpPr>
        <p:grpSpPr bwMode="auto">
          <a:xfrm>
            <a:off x="7215188" y="200918"/>
            <a:ext cx="1794867" cy="6527602"/>
            <a:chOff x="0" y="0"/>
            <a:chExt cx="1608" cy="5848"/>
          </a:xfrm>
        </p:grpSpPr>
        <p:grpSp>
          <p:nvGrpSpPr>
            <p:cNvPr id="18435" name="Group 3"/>
            <p:cNvGrpSpPr>
              <a:grpSpLocks/>
            </p:cNvGrpSpPr>
            <p:nvPr/>
          </p:nvGrpSpPr>
          <p:grpSpPr bwMode="auto">
            <a:xfrm>
              <a:off x="0" y="1568"/>
              <a:ext cx="1608" cy="4280"/>
              <a:chOff x="0" y="0"/>
              <a:chExt cx="1608" cy="4280"/>
            </a:xfrm>
          </p:grpSpPr>
          <p:sp>
            <p:nvSpPr>
              <p:cNvPr id="18433" name="Rectangle 1"/>
              <p:cNvSpPr>
                <a:spLocks/>
              </p:cNvSpPr>
              <p:nvPr/>
            </p:nvSpPr>
            <p:spPr bwMode="auto">
              <a:xfrm>
                <a:off x="0" y="0"/>
                <a:ext cx="1584" cy="4280"/>
              </a:xfrm>
              <a:prstGeom prst="rect">
                <a:avLst/>
              </a:prstGeom>
              <a:solidFill>
                <a:srgbClr val="EDB600">
                  <a:alpha val="83528"/>
                </a:srgb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12700" cap="flat">
                    <a:solidFill>
                      <a:srgbClr val="000000">
                        <a:alpha val="84999"/>
                      </a:srgbClr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/>
              <a:lstStyle/>
              <a:p>
                <a:endParaRPr lang="en-CA"/>
              </a:p>
            </p:txBody>
          </p:sp>
          <p:sp>
            <p:nvSpPr>
              <p:cNvPr id="18434" name="Rectangle 2"/>
              <p:cNvSpPr>
                <a:spLocks/>
              </p:cNvSpPr>
              <p:nvPr/>
            </p:nvSpPr>
            <p:spPr bwMode="auto">
              <a:xfrm>
                <a:off x="0" y="1916"/>
                <a:ext cx="1608" cy="44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 cap="flat">
                    <a:solidFill>
                      <a:srgbClr val="000000"/>
                    </a:solidFill>
                    <a:miter lim="800000"/>
                    <a:headEnd type="none" w="med" len="med"/>
                    <a:tailEnd type="none" w="med" len="med"/>
                  </a14:hiddenLine>
                </a:ext>
              </a:extLst>
            </p:spPr>
            <p:txBody>
              <a:bodyPr lIns="0" tIns="0" rIns="0" bIns="0" anchor="ctr"/>
              <a:lstStyle/>
              <a:p>
                <a:pPr algn="ctr"/>
                <a:r>
                  <a:rPr lang="en-US" sz="3000">
                    <a:solidFill>
                      <a:srgbClr val="FFFFFF"/>
                    </a:solidFill>
                    <a:ea typeface="Futura" charset="0"/>
                    <a:cs typeface="Futura" charset="0"/>
                  </a:rPr>
                  <a:t> </a:t>
                </a:r>
              </a:p>
            </p:txBody>
          </p:sp>
        </p:grpSp>
        <p:sp>
          <p:nvSpPr>
            <p:cNvPr id="18436" name="Rectangle 4"/>
            <p:cNvSpPr>
              <a:spLocks/>
            </p:cNvSpPr>
            <p:nvPr/>
          </p:nvSpPr>
          <p:spPr bwMode="auto">
            <a:xfrm>
              <a:off x="0" y="0"/>
              <a:ext cx="1584" cy="1576"/>
            </a:xfrm>
            <a:prstGeom prst="rect">
              <a:avLst/>
            </a:prstGeom>
            <a:solidFill>
              <a:srgbClr val="4883C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cap="flat">
                  <a:solidFill>
                    <a:srgbClr val="ADADAD"/>
                  </a:solidFill>
                  <a:round/>
                  <a:headEnd type="none" w="med" len="med"/>
                  <a:tailEnd type="none" w="med" len="med"/>
                </a14:hiddenLine>
              </a:ext>
            </a:extLst>
          </p:spPr>
          <p:txBody>
            <a:bodyPr lIns="0" tIns="0" rIns="0" bIns="0"/>
            <a:lstStyle/>
            <a:p>
              <a:endParaRPr lang="en-CA"/>
            </a:p>
          </p:txBody>
        </p:sp>
      </p:grpSp>
      <p:sp>
        <p:nvSpPr>
          <p:cNvPr id="18439" name="AutoShape 7"/>
          <p:cNvSpPr>
            <a:spLocks/>
          </p:cNvSpPr>
          <p:nvPr/>
        </p:nvSpPr>
        <p:spPr bwMode="auto">
          <a:xfrm rot="10800000">
            <a:off x="795169" y="1584461"/>
            <a:ext cx="6057676" cy="4948163"/>
          </a:xfrm>
          <a:custGeom>
            <a:avLst/>
            <a:gdLst/>
            <a:ahLst/>
            <a:cxnLst/>
            <a:rect l="0" t="0" r="r" b="b"/>
            <a:pathLst>
              <a:path w="20311" h="19417">
                <a:moveTo>
                  <a:pt x="3138" y="3205"/>
                </a:moveTo>
                <a:cubicBezTo>
                  <a:pt x="6784" y="-776"/>
                  <a:pt x="13017" y="-1091"/>
                  <a:pt x="17058" y="2501"/>
                </a:cubicBezTo>
                <a:cubicBezTo>
                  <a:pt x="21099" y="6093"/>
                  <a:pt x="21419" y="12232"/>
                  <a:pt x="17772" y="16213"/>
                </a:cubicBezTo>
                <a:cubicBezTo>
                  <a:pt x="14126" y="20194"/>
                  <a:pt x="7894" y="20509"/>
                  <a:pt x="3852" y="16917"/>
                </a:cubicBezTo>
                <a:cubicBezTo>
                  <a:pt x="870" y="14266"/>
                  <a:pt x="-181" y="10096"/>
                  <a:pt x="1197" y="6379"/>
                </a:cubicBezTo>
                <a:lnTo>
                  <a:pt x="0" y="3505"/>
                </a:lnTo>
                <a:close/>
                <a:moveTo>
                  <a:pt x="3138" y="3205"/>
                </a:moveTo>
              </a:path>
            </a:pathLst>
          </a:custGeom>
          <a:solidFill>
            <a:schemeClr val="accent1">
              <a:alpha val="68234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25400" cap="flat">
                <a:solidFill>
                  <a:srgbClr val="ADADAD"/>
                </a:solidFill>
                <a:round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/>
          <a:lstStyle/>
          <a:p>
            <a:endParaRPr lang="en-CA"/>
          </a:p>
        </p:txBody>
      </p:sp>
      <p:sp>
        <p:nvSpPr>
          <p:cNvPr id="18440" name="Rectangle 8"/>
          <p:cNvSpPr>
            <a:spLocks/>
          </p:cNvSpPr>
          <p:nvPr/>
        </p:nvSpPr>
        <p:spPr bwMode="auto">
          <a:xfrm>
            <a:off x="1259632" y="2780928"/>
            <a:ext cx="7488832" cy="2952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rgbClr val="000000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lIns="0" tIns="0" rIns="0" bIns="0" anchor="ctr"/>
          <a:lstStyle/>
          <a:p>
            <a:r>
              <a:rPr lang="en-US" sz="2100" b="1" dirty="0">
                <a:solidFill>
                  <a:schemeClr val="bg1"/>
                </a:solidFill>
                <a:latin typeface="Helvetica" charset="0"/>
                <a:cs typeface="Helvetica" charset="0"/>
                <a:sym typeface="Helvetica" charset="0"/>
              </a:rPr>
              <a:t>“ Differentiation is an organized yet </a:t>
            </a:r>
          </a:p>
          <a:p>
            <a:r>
              <a:rPr lang="en-US" sz="2100" b="1" dirty="0">
                <a:solidFill>
                  <a:schemeClr val="bg1"/>
                </a:solidFill>
                <a:latin typeface="Helvetica" charset="0"/>
                <a:cs typeface="Helvetica" charset="0"/>
                <a:sym typeface="Helvetica" charset="0"/>
              </a:rPr>
              <a:t>flexible  way of proactively adjusting </a:t>
            </a:r>
          </a:p>
          <a:p>
            <a:r>
              <a:rPr lang="en-US" sz="2100" b="1" dirty="0">
                <a:solidFill>
                  <a:schemeClr val="bg1"/>
                </a:solidFill>
                <a:latin typeface="Helvetica" charset="0"/>
                <a:cs typeface="Helvetica" charset="0"/>
                <a:sym typeface="Helvetica" charset="0"/>
              </a:rPr>
              <a:t>teaching and  learning to meet kids </a:t>
            </a:r>
          </a:p>
          <a:p>
            <a:r>
              <a:rPr lang="en-US" sz="2100" b="1" dirty="0">
                <a:solidFill>
                  <a:schemeClr val="bg1"/>
                </a:solidFill>
                <a:latin typeface="Helvetica" charset="0"/>
                <a:cs typeface="Helvetica" charset="0"/>
                <a:sym typeface="Helvetica" charset="0"/>
              </a:rPr>
              <a:t>where they are and  help them to </a:t>
            </a:r>
          </a:p>
          <a:p>
            <a:r>
              <a:rPr lang="en-US" sz="2100" b="1" dirty="0">
                <a:solidFill>
                  <a:schemeClr val="bg1"/>
                </a:solidFill>
                <a:latin typeface="Helvetica" charset="0"/>
                <a:cs typeface="Helvetica" charset="0"/>
                <a:sym typeface="Helvetica" charset="0"/>
              </a:rPr>
              <a:t>achieve maximum growth as learners.”</a:t>
            </a:r>
          </a:p>
          <a:p>
            <a:r>
              <a:rPr lang="en-US" sz="700" dirty="0">
                <a:latin typeface="Helvetica" charset="0"/>
                <a:cs typeface="Helvetica" charset="0"/>
                <a:sym typeface="Helvetica" charset="0"/>
              </a:rPr>
              <a:t>Carol Ann Tomlinson, 1999</a:t>
            </a:r>
          </a:p>
        </p:txBody>
      </p:sp>
    </p:spTree>
    <p:extLst>
      <p:ext uri="{BB962C8B-B14F-4D97-AF65-F5344CB8AC3E}">
        <p14:creationId xmlns:p14="http://schemas.microsoft.com/office/powerpoint/2010/main" val="171416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05704"/>
            <a:ext cx="4488185" cy="4488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flat">
                <a:solidFill>
                  <a:srgbClr val="ADADAD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 dirty="0"/>
              <a:t>Challenges: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076056" y="2887976"/>
            <a:ext cx="2674640" cy="2323640"/>
          </a:xfrm>
          <a:ln/>
        </p:spPr>
        <p:txBody>
          <a:bodyPr lIns="64291" tIns="32146" rIns="64291" bIns="32146"/>
          <a:lstStyle/>
          <a:p>
            <a:pPr marL="449817"/>
            <a:r>
              <a:rPr lang="en-US" sz="3400" dirty="0">
                <a:solidFill>
                  <a:srgbClr val="400080"/>
                </a:solidFill>
              </a:rPr>
              <a:t>Time </a:t>
            </a:r>
          </a:p>
          <a:p>
            <a:pPr marL="449817"/>
            <a:r>
              <a:rPr lang="en-US" sz="3400" dirty="0">
                <a:solidFill>
                  <a:srgbClr val="400080"/>
                </a:solidFill>
              </a:rPr>
              <a:t>Energy</a:t>
            </a:r>
          </a:p>
          <a:p>
            <a:pPr marL="449817"/>
            <a:r>
              <a:rPr lang="en-US" sz="3400" dirty="0">
                <a:solidFill>
                  <a:srgbClr val="400080"/>
                </a:solidFill>
              </a:rPr>
              <a:t>Support</a:t>
            </a:r>
          </a:p>
        </p:txBody>
      </p:sp>
    </p:spTree>
    <p:extLst>
      <p:ext uri="{BB962C8B-B14F-4D97-AF65-F5344CB8AC3E}">
        <p14:creationId xmlns:p14="http://schemas.microsoft.com/office/powerpoint/2010/main" val="444524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2204864"/>
            <a:ext cx="3316262" cy="40451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flat">
                <a:solidFill>
                  <a:srgbClr val="ADADAD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Overcoming Challenges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4864"/>
            <a:ext cx="3682752" cy="3410110"/>
          </a:xfrm>
          <a:ln/>
        </p:spPr>
        <p:txBody>
          <a:bodyPr lIns="64291" tIns="32146" rIns="64291" bIns="32146"/>
          <a:lstStyle/>
          <a:p>
            <a:pPr marL="449817"/>
            <a:r>
              <a:rPr lang="en-US" dirty="0" smtClean="0"/>
              <a:t>Planning</a:t>
            </a:r>
          </a:p>
          <a:p>
            <a:pPr marL="175497" indent="0">
              <a:buNone/>
            </a:pPr>
            <a:endParaRPr lang="en-US" dirty="0"/>
          </a:p>
          <a:p>
            <a:pPr marL="449817"/>
            <a:r>
              <a:rPr lang="en-US" dirty="0" smtClean="0"/>
              <a:t>Organization</a:t>
            </a:r>
          </a:p>
          <a:p>
            <a:pPr marL="175497" indent="0">
              <a:buNone/>
            </a:pPr>
            <a:endParaRPr lang="en-US" dirty="0"/>
          </a:p>
          <a:p>
            <a:pPr marL="449817"/>
            <a:r>
              <a:rPr lang="en-US" dirty="0"/>
              <a:t>Sharing of </a:t>
            </a:r>
            <a:r>
              <a:rPr lang="en-US" dirty="0" smtClean="0"/>
              <a:t>resources</a:t>
            </a:r>
          </a:p>
          <a:p>
            <a:pPr marL="175497" indent="0">
              <a:buNone/>
            </a:pPr>
            <a:endParaRPr lang="en-US" dirty="0"/>
          </a:p>
          <a:p>
            <a:pPr marL="449817"/>
            <a:r>
              <a:rPr lang="en-US" dirty="0"/>
              <a:t>Support</a:t>
            </a:r>
          </a:p>
        </p:txBody>
      </p:sp>
    </p:spTree>
    <p:extLst>
      <p:ext uri="{BB962C8B-B14F-4D97-AF65-F5344CB8AC3E}">
        <p14:creationId xmlns:p14="http://schemas.microsoft.com/office/powerpoint/2010/main" val="2769677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1"/>
          <p:cNvPicPr>
            <a:picLocks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05" y="1518047"/>
            <a:ext cx="2661047" cy="199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flat">
                <a:solidFill>
                  <a:srgbClr val="ADADAD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What we know: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10159" y="3477432"/>
            <a:ext cx="8541667" cy="1604367"/>
          </a:xfrm>
          <a:ln/>
        </p:spPr>
        <p:txBody>
          <a:bodyPr lIns="64291" tIns="32146" rIns="64291" bIns="32146">
            <a:normAutofit fontScale="92500" lnSpcReduction="20000"/>
          </a:bodyPr>
          <a:lstStyle/>
          <a:p>
            <a:pPr marL="625056"/>
            <a:endParaRPr lang="en-US" dirty="0"/>
          </a:p>
          <a:p>
            <a:pPr marL="625056"/>
            <a:endParaRPr lang="en-US" dirty="0"/>
          </a:p>
          <a:p>
            <a:pPr marL="625056"/>
            <a:r>
              <a:rPr lang="en-US" sz="3000" dirty="0"/>
              <a:t>Our students have different styles</a:t>
            </a:r>
          </a:p>
          <a:p>
            <a:pPr marL="625056"/>
            <a:r>
              <a:rPr lang="en-US" sz="3000" dirty="0"/>
              <a:t>Square pegs do not fit in round holes</a:t>
            </a:r>
          </a:p>
        </p:txBody>
      </p:sp>
      <p:pic>
        <p:nvPicPr>
          <p:cNvPr id="21508" name="Picture 4"/>
          <p:cNvPicPr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0705" y="1518047"/>
            <a:ext cx="2992561" cy="1991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flat">
                <a:solidFill>
                  <a:srgbClr val="ADADAD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1509" name="Picture 5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1812" y="1518047"/>
            <a:ext cx="2661047" cy="2466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flat">
                <a:solidFill>
                  <a:srgbClr val="ADADAD"/>
                </a:solidFill>
                <a:round/>
                <a:headEnd/>
                <a:tailEnd/>
              </a14:hiddenLine>
            </a:ext>
          </a:extLst>
        </p:spPr>
      </p:pic>
      <p:pic>
        <p:nvPicPr>
          <p:cNvPr id="21510" name="Picture 6"/>
          <p:cNvPicPr>
            <a:picLocks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851" y="5077506"/>
            <a:ext cx="2268141" cy="17770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cap="flat">
                <a:solidFill>
                  <a:srgbClr val="ADADAD"/>
                </a:solidFill>
                <a:round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59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r>
              <a:rPr lang="en-US"/>
              <a:t>Knowing the Learner</a:t>
            </a:r>
          </a:p>
        </p:txBody>
      </p:sp>
      <p:sp>
        <p:nvSpPr>
          <p:cNvPr id="225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2204864"/>
            <a:ext cx="7239000" cy="4846320"/>
          </a:xfrm>
          <a:ln/>
        </p:spPr>
        <p:txBody>
          <a:bodyPr lIns="64291" tIns="32146" rIns="64291" bIns="32146"/>
          <a:lstStyle/>
          <a:p>
            <a:pPr marL="553621"/>
            <a:r>
              <a:rPr lang="en-US" dirty="0"/>
              <a:t>Take the time to </a:t>
            </a:r>
            <a:r>
              <a:rPr lang="en-US" dirty="0">
                <a:solidFill>
                  <a:srgbClr val="400080"/>
                </a:solidFill>
              </a:rPr>
              <a:t>make connections</a:t>
            </a:r>
            <a:r>
              <a:rPr lang="en-US" dirty="0"/>
              <a:t> with </a:t>
            </a:r>
            <a:r>
              <a:rPr lang="en-US" dirty="0" smtClean="0"/>
              <a:t>students</a:t>
            </a:r>
          </a:p>
          <a:p>
            <a:pPr marL="279301" indent="0">
              <a:buNone/>
            </a:pPr>
            <a:endParaRPr lang="en-US" dirty="0"/>
          </a:p>
          <a:p>
            <a:pPr marL="553621"/>
            <a:r>
              <a:rPr lang="en-US" dirty="0"/>
              <a:t>Multiple Intelligences - (</a:t>
            </a:r>
            <a:r>
              <a:rPr lang="en-US" dirty="0" err="1"/>
              <a:t>H.Gardner</a:t>
            </a:r>
            <a:r>
              <a:rPr lang="en-US" dirty="0" smtClean="0"/>
              <a:t>)</a:t>
            </a:r>
          </a:p>
          <a:p>
            <a:pPr marL="279301" indent="0">
              <a:buNone/>
            </a:pPr>
            <a:endParaRPr lang="en-US" dirty="0"/>
          </a:p>
          <a:p>
            <a:pPr marL="553621"/>
            <a:r>
              <a:rPr lang="en-US" dirty="0"/>
              <a:t>True </a:t>
            </a:r>
            <a:r>
              <a:rPr lang="en-US" dirty="0" err="1"/>
              <a:t>Colours</a:t>
            </a:r>
            <a:r>
              <a:rPr lang="en-US" dirty="0"/>
              <a:t> - (Meyers Briggs)</a:t>
            </a:r>
          </a:p>
        </p:txBody>
      </p:sp>
    </p:spTree>
    <p:extLst>
      <p:ext uri="{BB962C8B-B14F-4D97-AF65-F5344CB8AC3E}">
        <p14:creationId xmlns:p14="http://schemas.microsoft.com/office/powerpoint/2010/main" val="2742921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60</TotalTime>
  <Words>771</Words>
  <Application>Microsoft Office PowerPoint</Application>
  <PresentationFormat>On-screen Show (4:3)</PresentationFormat>
  <Paragraphs>144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Opulent</vt:lpstr>
      <vt:lpstr>Differentiated Instruction</vt:lpstr>
      <vt:lpstr>Differentiated Learning is:</vt:lpstr>
      <vt:lpstr>PowerPoint Presentation</vt:lpstr>
      <vt:lpstr>DI Principles</vt:lpstr>
      <vt:lpstr>PowerPoint Presentation</vt:lpstr>
      <vt:lpstr>Challenges:</vt:lpstr>
      <vt:lpstr>Overcoming Challenges</vt:lpstr>
      <vt:lpstr>What we know:</vt:lpstr>
      <vt:lpstr>Knowing the Learner</vt:lpstr>
      <vt:lpstr>DI means             DI doesn’t mean </vt:lpstr>
      <vt:lpstr>DI in Family Studies:</vt:lpstr>
      <vt:lpstr>What we need to know:</vt:lpstr>
      <vt:lpstr>The Key Features in the Family Studies Classroom  Choice Respectful task based on curriculum Flexible grouping Shared responsibility for learning </vt:lpstr>
      <vt:lpstr>Choice </vt:lpstr>
      <vt:lpstr>PowerPoint Presentation</vt:lpstr>
      <vt:lpstr>PowerPoint Presentation</vt:lpstr>
      <vt:lpstr>Shared Responsibility for Learning</vt:lpstr>
      <vt:lpstr>Key Note Speaker: </vt:lpstr>
      <vt:lpstr>Break out Sessions</vt:lpstr>
    </vt:vector>
  </TitlesOfParts>
  <Company>DELLNBX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Differentiated Instruction</dc:title>
  <dc:creator>Beth</dc:creator>
  <cp:lastModifiedBy>Karen Atwal</cp:lastModifiedBy>
  <cp:revision>7</cp:revision>
  <dcterms:created xsi:type="dcterms:W3CDTF">2012-07-22T23:44:50Z</dcterms:created>
  <dcterms:modified xsi:type="dcterms:W3CDTF">2012-07-25T16:43:34Z</dcterms:modified>
</cp:coreProperties>
</file>