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60" r:id="rId4"/>
    <p:sldId id="261" r:id="rId5"/>
    <p:sldId id="262" r:id="rId6"/>
    <p:sldId id="263" r:id="rId7"/>
    <p:sldId id="270" r:id="rId8"/>
    <p:sldId id="259" r:id="rId9"/>
    <p:sldId id="264" r:id="rId10"/>
    <p:sldId id="265" r:id="rId11"/>
    <p:sldId id="266" r:id="rId12"/>
    <p:sldId id="267" r:id="rId13"/>
    <p:sldId id="268" r:id="rId14"/>
    <p:sldId id="269" r:id="rId15"/>
    <p:sldId id="271" r:id="rId16"/>
    <p:sldId id="258"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04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E5CAB597-070E-499B-B096-AC4F9CB1712F}" type="datetimeFigureOut">
              <a:rPr lang="en-US" smtClean="0"/>
              <a:pPr/>
              <a:t>7/10/2010</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897D809C-8865-435B-958C-13C788E42054}"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5CAB597-070E-499B-B096-AC4F9CB1712F}" type="datetimeFigureOut">
              <a:rPr lang="en-US" smtClean="0"/>
              <a:pPr/>
              <a:t>7/10/2010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97D809C-8865-435B-958C-13C788E4205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5CAB597-070E-499B-B096-AC4F9CB1712F}" type="datetimeFigureOut">
              <a:rPr lang="en-US" smtClean="0"/>
              <a:pPr/>
              <a:t>7/10/2010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97D809C-8865-435B-958C-13C788E4205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5CAB597-070E-499B-B096-AC4F9CB1712F}" type="datetimeFigureOut">
              <a:rPr lang="en-US" smtClean="0"/>
              <a:pPr/>
              <a:t>7/10/2010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97D809C-8865-435B-958C-13C788E4205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E5CAB597-070E-499B-B096-AC4F9CB1712F}" type="datetimeFigureOut">
              <a:rPr lang="en-US" smtClean="0"/>
              <a:pPr/>
              <a:t>7/10/2010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97D809C-8865-435B-958C-13C788E42054}"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5CAB597-070E-499B-B096-AC4F9CB1712F}" type="datetimeFigureOut">
              <a:rPr lang="en-US" smtClean="0"/>
              <a:pPr/>
              <a:t>7/10/2010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897D809C-8865-435B-958C-13C788E4205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E5CAB597-070E-499B-B096-AC4F9CB1712F}" type="datetimeFigureOut">
              <a:rPr lang="en-US" smtClean="0"/>
              <a:pPr/>
              <a:t>7/10/2010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897D809C-8865-435B-958C-13C788E4205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E5CAB597-070E-499B-B096-AC4F9CB1712F}" type="datetimeFigureOut">
              <a:rPr lang="en-US" smtClean="0"/>
              <a:pPr/>
              <a:t>7/10/2010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897D809C-8865-435B-958C-13C788E4205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E5CAB597-070E-499B-B096-AC4F9CB1712F}" type="datetimeFigureOut">
              <a:rPr lang="en-US" smtClean="0"/>
              <a:pPr/>
              <a:t>7/10/2010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897D809C-8865-435B-958C-13C788E42054}"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5CAB597-070E-499B-B096-AC4F9CB1712F}" type="datetimeFigureOut">
              <a:rPr lang="en-US" smtClean="0"/>
              <a:pPr/>
              <a:t>7/10/2010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897D809C-8865-435B-958C-13C788E4205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E5CAB597-070E-499B-B096-AC4F9CB1712F}" type="datetimeFigureOut">
              <a:rPr lang="en-US" smtClean="0"/>
              <a:pPr/>
              <a:t>7/10/2010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897D809C-8865-435B-958C-13C788E42054}"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E5CAB597-070E-499B-B096-AC4F9CB1712F}" type="datetimeFigureOut">
              <a:rPr lang="en-US" smtClean="0"/>
              <a:pPr/>
              <a:t>7/10/2010</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897D809C-8865-435B-958C-13C788E42054}"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Garnish Galore</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62500" lnSpcReduction="20000"/>
          </a:bodyPr>
          <a:lstStyle/>
          <a:p>
            <a:r>
              <a:rPr lang="en-US" sz="4000" b="1" u="sng" dirty="0" smtClean="0"/>
              <a:t>Decorating tips</a:t>
            </a:r>
            <a:r>
              <a:rPr lang="en-US" sz="4000" dirty="0" smtClean="0"/>
              <a:t/>
            </a:r>
            <a:br>
              <a:rPr lang="en-US" sz="4000" dirty="0" smtClean="0"/>
            </a:br>
            <a:r>
              <a:rPr lang="en-US" sz="4000" dirty="0" smtClean="0"/>
              <a:t>The tips you'll use most often are writing tips, star tips, rose tips, and leaf tips. Start out by purchasing one of each type. Then add to your collection whenever you need an additional tip for a new garnish. </a:t>
            </a:r>
          </a:p>
          <a:p>
            <a:r>
              <a:rPr lang="en-US" sz="4000" b="1" u="sng" dirty="0" smtClean="0"/>
              <a:t>Grapefruit knife</a:t>
            </a:r>
            <a:r>
              <a:rPr lang="en-US" sz="4000" dirty="0" smtClean="0"/>
              <a:t/>
            </a:r>
            <a:br>
              <a:rPr lang="en-US" sz="4000" dirty="0" smtClean="0"/>
            </a:br>
            <a:r>
              <a:rPr lang="en-US" sz="4000" dirty="0" smtClean="0"/>
              <a:t>The jagged edges on this knife come in handy for many garnishing tasks. </a:t>
            </a:r>
          </a:p>
          <a:p>
            <a:r>
              <a:rPr lang="en-US" sz="4000" b="1" u="sng" dirty="0" smtClean="0"/>
              <a:t>Hand grater </a:t>
            </a:r>
            <a:r>
              <a:rPr lang="en-US" sz="4000" dirty="0" smtClean="0"/>
              <a:t/>
            </a:r>
            <a:br>
              <a:rPr lang="en-US" sz="4000" dirty="0" smtClean="0"/>
            </a:br>
            <a:r>
              <a:rPr lang="en-US" sz="4000" dirty="0" smtClean="0"/>
              <a:t>A grater with at least one section for fine pieces and another section for larger shreds is the most practical. </a:t>
            </a:r>
            <a:r>
              <a:rPr lang="en-US" dirty="0" smtClean="0"/>
              <a:t/>
            </a:r>
            <a:br>
              <a:rPr lang="en-US" dirty="0" smtClean="0"/>
            </a:br>
            <a:r>
              <a:rPr lang="en-US" b="1" u="sng" dirty="0" smtClean="0"/>
              <a:t/>
            </a:r>
            <a:br>
              <a:rPr lang="en-US" b="1" u="sng" dirty="0" smtClean="0"/>
            </a:b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71600" y="762000"/>
            <a:ext cx="7498080" cy="4800600"/>
          </a:xfrm>
        </p:spPr>
        <p:txBody>
          <a:bodyPr>
            <a:normAutofit fontScale="25000" lnSpcReduction="20000"/>
          </a:bodyPr>
          <a:lstStyle/>
          <a:p>
            <a:r>
              <a:rPr lang="en-US" sz="9600" b="1" u="sng" dirty="0" smtClean="0"/>
              <a:t>Small cookie cutters</a:t>
            </a:r>
            <a:r>
              <a:rPr lang="en-US" sz="9600" dirty="0" smtClean="0"/>
              <a:t/>
            </a:r>
            <a:br>
              <a:rPr lang="en-US" sz="9600" dirty="0" smtClean="0"/>
            </a:br>
            <a:r>
              <a:rPr lang="en-US" sz="9600" dirty="0" smtClean="0"/>
              <a:t>These are sold in most cookware shops. Choose the shapes you think you'll use most often. Small cookie cutters are also known as hors d'oeuvre cutters.</a:t>
            </a:r>
          </a:p>
          <a:p>
            <a:r>
              <a:rPr lang="en-US" sz="9600" b="1" u="sng" dirty="0" smtClean="0"/>
              <a:t>Knives</a:t>
            </a:r>
            <a:r>
              <a:rPr lang="en-US" sz="9600" dirty="0" smtClean="0"/>
              <a:t/>
            </a:r>
            <a:br>
              <a:rPr lang="en-US" sz="9600" dirty="0" smtClean="0"/>
            </a:br>
            <a:r>
              <a:rPr lang="en-US" sz="9600" dirty="0" smtClean="0"/>
              <a:t>Sharp knives are a must. The knives you'll use most often are a chef's knife for cutting large items, such as watermelons; a utility knife for medium-sized foods, such as pineapples or cantaloupes; and a paring knife for all-purpose cutting.</a:t>
            </a:r>
          </a:p>
          <a:p>
            <a:r>
              <a:rPr lang="en-US" sz="9600" b="1" u="sng" dirty="0" smtClean="0"/>
              <a:t>Melon </a:t>
            </a:r>
            <a:r>
              <a:rPr lang="en-US" sz="9600" b="1" u="sng" dirty="0" err="1" smtClean="0"/>
              <a:t>baller</a:t>
            </a:r>
            <a:r>
              <a:rPr lang="en-US" sz="9600" dirty="0" smtClean="0"/>
              <a:t/>
            </a:r>
            <a:br>
              <a:rPr lang="en-US" sz="9600" dirty="0" smtClean="0"/>
            </a:br>
            <a:r>
              <a:rPr lang="en-US" sz="9600" dirty="0" smtClean="0"/>
              <a:t>This handy tool comes in a variety of sizes. The one that is the most versatile is the 1-inch-diameter size.</a:t>
            </a:r>
          </a:p>
          <a:p>
            <a:r>
              <a:rPr lang="en-US" sz="9600" b="1" u="sng" dirty="0" smtClean="0"/>
              <a:t>Scissors</a:t>
            </a:r>
            <a:r>
              <a:rPr lang="en-US" sz="9600" dirty="0" smtClean="0"/>
              <a:t/>
            </a:r>
            <a:br>
              <a:rPr lang="en-US" sz="9600" dirty="0" smtClean="0"/>
            </a:br>
            <a:r>
              <a:rPr lang="en-US" sz="9600" dirty="0" smtClean="0"/>
              <a:t>A small pair is ideal for snipping small items, such as green onion tops. Kitchen scissors or poultry shears are better for large, tough jobs. </a:t>
            </a:r>
            <a:r>
              <a:rPr lang="en-US" sz="8000" dirty="0" smtClean="0"/>
              <a:t/>
            </a:r>
            <a:br>
              <a:rPr lang="en-US" sz="8000" dirty="0" smtClean="0"/>
            </a:br>
            <a:r>
              <a:rPr lang="en-US" b="1" u="sng" dirty="0" smtClean="0"/>
              <a:t/>
            </a:r>
            <a:br>
              <a:rPr lang="en-US" b="1" u="sng" dirty="0" smtClean="0"/>
            </a:b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en-US" b="1" u="sng" dirty="0" smtClean="0"/>
              <a:t>Skewers and toothpicks</a:t>
            </a:r>
            <a:r>
              <a:rPr lang="en-US" dirty="0" smtClean="0"/>
              <a:t/>
            </a:r>
            <a:br>
              <a:rPr lang="en-US" dirty="0" smtClean="0"/>
            </a:br>
            <a:r>
              <a:rPr lang="en-US" dirty="0" smtClean="0"/>
              <a:t>For garnishing, keep a supply of wooden toothpicks, as well as 6- and 10-inch wooden skewers, on hand. Occasionally you may need a metal skewer. Choose one about 8 inches long.</a:t>
            </a:r>
            <a:endParaRPr lang="en-US" b="1" u="sng" dirty="0" smtClean="0"/>
          </a:p>
          <a:p>
            <a:r>
              <a:rPr lang="en-US" b="1" u="sng" dirty="0" smtClean="0"/>
              <a:t>Vegetable peeler</a:t>
            </a:r>
            <a:r>
              <a:rPr lang="en-US" dirty="0" smtClean="0"/>
              <a:t/>
            </a:r>
            <a:br>
              <a:rPr lang="en-US" dirty="0" smtClean="0"/>
            </a:br>
            <a:r>
              <a:rPr lang="en-US" dirty="0" smtClean="0"/>
              <a:t>The swivel- type of peeler works best. Just make sure it's sharp.</a:t>
            </a:r>
          </a:p>
          <a:p>
            <a:r>
              <a:rPr lang="en-US" b="1" u="sng" dirty="0" smtClean="0"/>
              <a:t>Wire strainer</a:t>
            </a:r>
            <a:r>
              <a:rPr lang="en-US" dirty="0" smtClean="0"/>
              <a:t/>
            </a:r>
            <a:br>
              <a:rPr lang="en-US" dirty="0" smtClean="0"/>
            </a:br>
            <a:r>
              <a:rPr lang="en-US" dirty="0" smtClean="0"/>
              <a:t>This bowl-shaped tool made from wire mesh is great for sifting or sprinkling powdered sugar or cocoa over foods, as well as for draining foods. Wire strainers are also known as sieves.</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Tips for Bright, </a:t>
            </a:r>
            <a:r>
              <a:rPr lang="en-US" dirty="0" err="1" smtClean="0"/>
              <a:t>Colourful</a:t>
            </a:r>
            <a:r>
              <a:rPr lang="en-US" dirty="0" smtClean="0"/>
              <a:t> Garnishes</a:t>
            </a:r>
            <a:endParaRPr lang="en-US" dirty="0"/>
          </a:p>
        </p:txBody>
      </p:sp>
      <p:sp>
        <p:nvSpPr>
          <p:cNvPr id="3" name="Content Placeholder 2"/>
          <p:cNvSpPr>
            <a:spLocks noGrp="1"/>
          </p:cNvSpPr>
          <p:nvPr>
            <p:ph idx="1"/>
          </p:nvPr>
        </p:nvSpPr>
        <p:spPr/>
        <p:txBody>
          <a:bodyPr/>
          <a:lstStyle/>
          <a:p>
            <a:r>
              <a:rPr lang="en-US" dirty="0" smtClean="0"/>
              <a:t>Once cut, some foods discolor quickly, e.g. pears, apples, bananas, avocados, potatoes and eggplant.  To slow the discoloration process down, brush the cut surfaces with lemon juice before wrapping and refrigerating.</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Make Garnishes Last</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To maintain and heighten the color of fresh vegetables, blanch them before using them to make garnishes.  Simply immerse the produce in boiling water for 1 minute, drain, and plunge into a large bowl filled with ice water or rinse quickly under very cold running water.  Always dry the ingredients thoroughly before use.</a:t>
            </a:r>
          </a:p>
          <a:p>
            <a:r>
              <a:rPr lang="en-US" dirty="0" smtClean="0"/>
              <a:t>To prevent drying out, keep garnishes away from air and heat. If possible, protect them with an airtight covering of plastic wrap.</a:t>
            </a:r>
          </a:p>
          <a:p>
            <a:r>
              <a:rPr lang="en-US" dirty="0" smtClean="0"/>
              <a:t>It's always best to make garnishes just before serving, but some can be prepared ahead of time and assembled on the plate at the last minute.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en-US" dirty="0" smtClean="0"/>
              <a:t>Store garnishes like you would similar foods. If made with ingredients that are normally refrigerated, wrap in plastic wrap, or store in an airtight bag or container, and refrigerate. </a:t>
            </a:r>
          </a:p>
          <a:p>
            <a:r>
              <a:rPr lang="en-US" dirty="0" smtClean="0"/>
              <a:t>If </a:t>
            </a:r>
            <a:r>
              <a:rPr lang="en-US" dirty="0" smtClean="0"/>
              <a:t>the ingredients are crispy or dried, or if they need to firm up, do not refrigerate. Store in a cool, dry place for several hours or overnight. </a:t>
            </a:r>
          </a:p>
          <a:p>
            <a:r>
              <a:rPr lang="en-US" dirty="0" smtClean="0"/>
              <a:t>Some cut-up or carved vegetables can be prepared in advance and covered with ice water until you are ready to assemble the finished presentation. Be sure to drain and dry them off well before placing the garnishes on the plate.</a:t>
            </a:r>
          </a:p>
          <a:p>
            <a:r>
              <a:rPr lang="en-US" dirty="0" smtClean="0"/>
              <a:t>Add garnishes to the food just before serving.</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pPr eaLnBrk="1" hangingPunct="1"/>
            <a:r>
              <a:rPr lang="en-CA" dirty="0" smtClean="0"/>
              <a:t>In Conclusion</a:t>
            </a:r>
            <a:endParaRPr lang="en-CA" dirty="0" smtClean="0"/>
          </a:p>
        </p:txBody>
      </p:sp>
      <p:sp>
        <p:nvSpPr>
          <p:cNvPr id="4" name="Content Placeholder 3"/>
          <p:cNvSpPr>
            <a:spLocks noGrp="1"/>
          </p:cNvSpPr>
          <p:nvPr>
            <p:ph idx="1"/>
          </p:nvPr>
        </p:nvSpPr>
        <p:spPr/>
        <p:txBody>
          <a:bodyPr/>
          <a:lstStyle/>
          <a:p>
            <a:r>
              <a:rPr lang="en-US" dirty="0" smtClean="0"/>
              <a:t>Garnishes are essentially the “cherry on top”, completing the picture that has been created by the chef. </a:t>
            </a:r>
          </a:p>
          <a:p>
            <a:r>
              <a:rPr lang="en-US" dirty="0" smtClean="0"/>
              <a:t>A simple garnish is often all that is required to finish a dish but it must be cohesive in appearance and </a:t>
            </a:r>
            <a:r>
              <a:rPr lang="en-US" dirty="0" err="1" smtClean="0"/>
              <a:t>flavour</a:t>
            </a:r>
            <a:r>
              <a:rPr lang="en-US" dirty="0" smtClean="0"/>
              <a:t>, complimenting the dish – not standing </a:t>
            </a:r>
            <a:r>
              <a:rPr lang="en-US" smtClean="0"/>
              <a:t>apart from it.</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Overall Idea of Garnishing</a:t>
            </a:r>
            <a:endParaRPr lang="en-US" dirty="0"/>
          </a:p>
        </p:txBody>
      </p:sp>
      <p:sp>
        <p:nvSpPr>
          <p:cNvPr id="3" name="Content Placeholder 2"/>
          <p:cNvSpPr>
            <a:spLocks noGrp="1"/>
          </p:cNvSpPr>
          <p:nvPr>
            <p:ph idx="1"/>
          </p:nvPr>
        </p:nvSpPr>
        <p:spPr/>
        <p:txBody>
          <a:bodyPr/>
          <a:lstStyle/>
          <a:p>
            <a:r>
              <a:rPr lang="en-US" dirty="0" smtClean="0"/>
              <a:t>Food that tempts the eye is more likely to tempt the taste buds. </a:t>
            </a:r>
            <a:r>
              <a:rPr lang="en-US" dirty="0" smtClean="0"/>
              <a:t> When </a:t>
            </a:r>
            <a:r>
              <a:rPr lang="en-US" dirty="0" smtClean="0"/>
              <a:t>a meal is presented with </a:t>
            </a:r>
            <a:r>
              <a:rPr lang="en-US" dirty="0" smtClean="0"/>
              <a:t>flare, </a:t>
            </a:r>
            <a:r>
              <a:rPr lang="en-US" dirty="0" smtClean="0"/>
              <a:t>your guests are more likely to eat and enjoy it.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a:spLocks noGrp="1" noChangeArrowheads="1"/>
          </p:cNvSpPr>
          <p:nvPr>
            <p:ph type="title"/>
          </p:nvPr>
        </p:nvSpPr>
        <p:spPr/>
        <p:txBody>
          <a:bodyPr/>
          <a:lstStyle/>
          <a:p>
            <a:pPr eaLnBrk="1" hangingPunct="1"/>
            <a:r>
              <a:rPr lang="en-US" smtClean="0">
                <a:latin typeface="Verdana" pitchFamily="34" charset="0"/>
              </a:rPr>
              <a:t>Garnish</a:t>
            </a:r>
          </a:p>
        </p:txBody>
      </p:sp>
      <p:sp>
        <p:nvSpPr>
          <p:cNvPr id="17412" name="Rectangle 3"/>
          <p:cNvSpPr>
            <a:spLocks noGrp="1" noChangeArrowheads="1"/>
          </p:cNvSpPr>
          <p:nvPr>
            <p:ph idx="1"/>
          </p:nvPr>
        </p:nvSpPr>
        <p:spPr/>
        <p:txBody>
          <a:bodyPr/>
          <a:lstStyle/>
          <a:p>
            <a:pPr eaLnBrk="1" hangingPunct="1">
              <a:lnSpc>
                <a:spcPct val="80000"/>
              </a:lnSpc>
            </a:pPr>
            <a:r>
              <a:rPr lang="en-US" sz="2500" dirty="0" smtClean="0"/>
              <a:t>The word garnish is derived from </a:t>
            </a:r>
            <a:r>
              <a:rPr lang="en-US" sz="2500" dirty="0" smtClean="0"/>
              <a:t> </a:t>
            </a:r>
            <a:r>
              <a:rPr lang="en-US" sz="2500" dirty="0" smtClean="0"/>
              <a:t>the </a:t>
            </a:r>
            <a:r>
              <a:rPr lang="en-US" sz="2500" dirty="0" smtClean="0"/>
              <a:t>French </a:t>
            </a:r>
            <a:r>
              <a:rPr lang="en-US" sz="2500" dirty="0" smtClean="0"/>
              <a:t>word </a:t>
            </a:r>
            <a:r>
              <a:rPr lang="en-US" sz="2500" dirty="0" smtClean="0"/>
              <a:t>“</a:t>
            </a:r>
            <a:r>
              <a:rPr lang="en-US" sz="2500" dirty="0" err="1" smtClean="0"/>
              <a:t>garnir</a:t>
            </a:r>
            <a:r>
              <a:rPr lang="en-US" sz="2500" dirty="0" smtClean="0"/>
              <a:t>” </a:t>
            </a:r>
            <a:r>
              <a:rPr lang="en-US" sz="2500" dirty="0" smtClean="0"/>
              <a:t>meaning </a:t>
            </a:r>
            <a:r>
              <a:rPr lang="en-US" sz="2500" dirty="0" smtClean="0"/>
              <a:t>to adorn or furnish</a:t>
            </a:r>
          </a:p>
          <a:p>
            <a:pPr eaLnBrk="1" hangingPunct="1">
              <a:lnSpc>
                <a:spcPct val="80000"/>
              </a:lnSpc>
            </a:pPr>
            <a:r>
              <a:rPr lang="en-US" sz="2500" dirty="0" smtClean="0"/>
              <a:t>Classical garnish</a:t>
            </a:r>
          </a:p>
          <a:p>
            <a:pPr lvl="1" eaLnBrk="1" hangingPunct="1">
              <a:lnSpc>
                <a:spcPct val="80000"/>
              </a:lnSpc>
            </a:pPr>
            <a:r>
              <a:rPr lang="en-US" sz="2100" dirty="0" smtClean="0"/>
              <a:t>The terms garnish and garniture have been used to mean accompaniments. </a:t>
            </a:r>
            <a:r>
              <a:rPr lang="en-US" sz="2100" dirty="0" smtClean="0"/>
              <a:t> Classical </a:t>
            </a:r>
            <a:r>
              <a:rPr lang="en-US" sz="2100" dirty="0" smtClean="0"/>
              <a:t>garnishes range in complexity from:</a:t>
            </a:r>
          </a:p>
          <a:p>
            <a:pPr lvl="2" eaLnBrk="1" hangingPunct="1">
              <a:lnSpc>
                <a:spcPct val="80000"/>
              </a:lnSpc>
            </a:pPr>
            <a:r>
              <a:rPr lang="en-US" sz="2000" dirty="0" smtClean="0"/>
              <a:t>Concorde - peas, glazed carrots, mashed potatoes</a:t>
            </a:r>
          </a:p>
          <a:p>
            <a:pPr lvl="2" eaLnBrk="1" hangingPunct="1">
              <a:lnSpc>
                <a:spcPct val="80000"/>
              </a:lnSpc>
              <a:buFont typeface="Wingdings" pitchFamily="2" charset="2"/>
              <a:buNone/>
            </a:pPr>
            <a:r>
              <a:rPr lang="en-US" sz="2000" i="1" dirty="0" smtClean="0"/>
              <a:t>to</a:t>
            </a:r>
          </a:p>
          <a:p>
            <a:pPr lvl="2" eaLnBrk="1" hangingPunct="1">
              <a:lnSpc>
                <a:spcPct val="80000"/>
              </a:lnSpc>
            </a:pPr>
            <a:r>
              <a:rPr lang="en-US" sz="2000" dirty="0" err="1" smtClean="0"/>
              <a:t>Tortue</a:t>
            </a:r>
            <a:r>
              <a:rPr lang="en-US" sz="2000" dirty="0" smtClean="0"/>
              <a:t> - quenelles, mushroom heads, gherkins, garlic, tongue, calves’ brains, small fried eggs, heart-shaped croutons, crayfish, slices of truffles, </a:t>
            </a:r>
            <a:r>
              <a:rPr lang="en-US" sz="2000" dirty="0" smtClean="0"/>
              <a:t> </a:t>
            </a:r>
            <a:r>
              <a:rPr lang="en-US" sz="2000" dirty="0" err="1" smtClean="0"/>
              <a:t>Tortue</a:t>
            </a:r>
            <a:r>
              <a:rPr lang="en-US" sz="2000" dirty="0" smtClean="0"/>
              <a:t> </a:t>
            </a:r>
            <a:r>
              <a:rPr lang="en-US" sz="2000" dirty="0" smtClean="0"/>
              <a:t>sauce</a:t>
            </a:r>
          </a:p>
          <a:p>
            <a:pPr lvl="2" eaLnBrk="1" hangingPunct="1">
              <a:lnSpc>
                <a:spcPct val="80000"/>
              </a:lnSpc>
            </a:pPr>
            <a:endParaRPr lang="en-US" dirty="0" smtClean="0"/>
          </a:p>
          <a:p>
            <a:pPr lvl="2" eaLnBrk="1" hangingPunct="1">
              <a:lnSpc>
                <a:spcPct val="80000"/>
              </a:lnSpc>
            </a:pPr>
            <a:endParaRPr lang="en-US" sz="2000" dirty="0" smtClean="0"/>
          </a:p>
          <a:p>
            <a:pPr lvl="2" eaLnBrk="1" hangingPunct="1">
              <a:lnSpc>
                <a:spcPct val="80000"/>
              </a:lnSpc>
            </a:pPr>
            <a:endParaRPr lang="en-US" sz="2000" dirty="0" smtClean="0"/>
          </a:p>
          <a:p>
            <a:pPr eaLnBrk="1" hangingPunct="1">
              <a:lnSpc>
                <a:spcPct val="80000"/>
              </a:lnSpc>
            </a:pPr>
            <a:endParaRPr lang="en-US" sz="2500" dirty="0" smtClean="0"/>
          </a:p>
        </p:txBody>
      </p:sp>
      <p:sp>
        <p:nvSpPr>
          <p:cNvPr id="17410" name="Slide Number Placeholder 5"/>
          <p:cNvSpPr>
            <a:spLocks noGrp="1"/>
          </p:cNvSpPr>
          <p:nvPr>
            <p:ph type="sldNum" sz="quarter" idx="12"/>
          </p:nvPr>
        </p:nvSpPr>
        <p:spPr>
          <a:noFill/>
        </p:spPr>
        <p:txBody>
          <a:bodyPr/>
          <a:lstStyle/>
          <a:p>
            <a:fld id="{DF9E3160-6EB2-458F-A5F4-D32F2134E4DC}" type="slidenum">
              <a:rPr lang="en-US"/>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a:spLocks noGrp="1" noChangeArrowheads="1"/>
          </p:cNvSpPr>
          <p:nvPr>
            <p:ph type="title"/>
          </p:nvPr>
        </p:nvSpPr>
        <p:spPr/>
        <p:txBody>
          <a:bodyPr/>
          <a:lstStyle/>
          <a:p>
            <a:pPr eaLnBrk="1" hangingPunct="1"/>
            <a:r>
              <a:rPr lang="en-US" smtClean="0">
                <a:latin typeface="Verdana" pitchFamily="34" charset="0"/>
              </a:rPr>
              <a:t>Simple Plate Garnish</a:t>
            </a:r>
          </a:p>
        </p:txBody>
      </p:sp>
      <p:sp>
        <p:nvSpPr>
          <p:cNvPr id="18436" name="Rectangle 3"/>
          <p:cNvSpPr>
            <a:spLocks noGrp="1" noChangeArrowheads="1"/>
          </p:cNvSpPr>
          <p:nvPr>
            <p:ph idx="1"/>
          </p:nvPr>
        </p:nvSpPr>
        <p:spPr>
          <a:xfrm>
            <a:off x="1066800" y="1600200"/>
            <a:ext cx="7616825" cy="4341813"/>
          </a:xfrm>
        </p:spPr>
        <p:txBody>
          <a:bodyPr/>
          <a:lstStyle/>
          <a:p>
            <a:pPr eaLnBrk="1" hangingPunct="1"/>
            <a:r>
              <a:rPr lang="en-US" dirty="0" smtClean="0"/>
              <a:t>There is no one garnish that can be applied to all plates.  There </a:t>
            </a:r>
            <a:r>
              <a:rPr lang="en-US" dirty="0" smtClean="0"/>
              <a:t>are two </a:t>
            </a:r>
            <a:r>
              <a:rPr lang="en-US" dirty="0" smtClean="0"/>
              <a:t>approaches from the point of view of garnishes. </a:t>
            </a:r>
          </a:p>
          <a:p>
            <a:pPr lvl="1" eaLnBrk="1" hangingPunct="1"/>
            <a:r>
              <a:rPr lang="en-US" dirty="0" smtClean="0"/>
              <a:t>No garnish</a:t>
            </a:r>
          </a:p>
          <a:p>
            <a:pPr lvl="1" eaLnBrk="1" hangingPunct="1"/>
            <a:r>
              <a:rPr lang="en-US" dirty="0" smtClean="0"/>
              <a:t>Simple decorative garnish</a:t>
            </a:r>
          </a:p>
          <a:p>
            <a:pPr eaLnBrk="1" hangingPunct="1"/>
            <a:r>
              <a:rPr lang="en-US" dirty="0" smtClean="0"/>
              <a:t>A garnish should fit the plate and the color scheme</a:t>
            </a:r>
          </a:p>
        </p:txBody>
      </p:sp>
      <p:sp>
        <p:nvSpPr>
          <p:cNvPr id="18434" name="Slide Number Placeholder 5"/>
          <p:cNvSpPr>
            <a:spLocks noGrp="1"/>
          </p:cNvSpPr>
          <p:nvPr>
            <p:ph type="sldNum" sz="quarter" idx="12"/>
          </p:nvPr>
        </p:nvSpPr>
        <p:spPr>
          <a:noFill/>
        </p:spPr>
        <p:txBody>
          <a:bodyPr/>
          <a:lstStyle/>
          <a:p>
            <a:fld id="{39434EFE-8687-41B3-9BF2-D7A395E16AB3}" type="slidenum">
              <a:rPr lang="en-US"/>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a:spLocks noGrp="1" noChangeArrowheads="1"/>
          </p:cNvSpPr>
          <p:nvPr>
            <p:ph type="title"/>
          </p:nvPr>
        </p:nvSpPr>
        <p:spPr/>
        <p:txBody>
          <a:bodyPr>
            <a:normAutofit fontScale="90000"/>
          </a:bodyPr>
          <a:lstStyle/>
          <a:p>
            <a:pPr eaLnBrk="1" hangingPunct="1"/>
            <a:r>
              <a:rPr lang="en-US" dirty="0" smtClean="0">
                <a:latin typeface="Verdana" pitchFamily="34" charset="0"/>
              </a:rPr>
              <a:t>Simple Decorative Techniques</a:t>
            </a:r>
          </a:p>
        </p:txBody>
      </p:sp>
      <p:sp>
        <p:nvSpPr>
          <p:cNvPr id="19460" name="Rectangle 3"/>
          <p:cNvSpPr>
            <a:spLocks noGrp="1" noChangeArrowheads="1"/>
          </p:cNvSpPr>
          <p:nvPr>
            <p:ph sz="half" idx="1"/>
          </p:nvPr>
        </p:nvSpPr>
        <p:spPr/>
        <p:txBody>
          <a:bodyPr/>
          <a:lstStyle/>
          <a:p>
            <a:pPr eaLnBrk="1" hangingPunct="1"/>
            <a:r>
              <a:rPr lang="en-US" sz="2500" dirty="0" smtClean="0"/>
              <a:t>Cucumbers</a:t>
            </a:r>
          </a:p>
          <a:p>
            <a:pPr eaLnBrk="1" hangingPunct="1"/>
            <a:r>
              <a:rPr lang="en-US" sz="2500" dirty="0" smtClean="0"/>
              <a:t>Grapes</a:t>
            </a:r>
          </a:p>
          <a:p>
            <a:pPr eaLnBrk="1" hangingPunct="1"/>
            <a:r>
              <a:rPr lang="en-US" sz="2500" dirty="0" smtClean="0"/>
              <a:t>Mushroom caps</a:t>
            </a:r>
          </a:p>
          <a:p>
            <a:pPr eaLnBrk="1" hangingPunct="1"/>
            <a:r>
              <a:rPr lang="en-US" sz="2500" dirty="0" smtClean="0"/>
              <a:t>Fried parsley</a:t>
            </a:r>
          </a:p>
          <a:p>
            <a:pPr eaLnBrk="1" hangingPunct="1"/>
            <a:r>
              <a:rPr lang="en-US" sz="2500" dirty="0" smtClean="0"/>
              <a:t>Radishes</a:t>
            </a:r>
          </a:p>
          <a:p>
            <a:pPr eaLnBrk="1" hangingPunct="1"/>
            <a:r>
              <a:rPr lang="en-US" sz="2500" dirty="0" smtClean="0"/>
              <a:t>Scallion brushes</a:t>
            </a:r>
          </a:p>
        </p:txBody>
      </p:sp>
      <p:sp>
        <p:nvSpPr>
          <p:cNvPr id="19461" name="Rectangle 4"/>
          <p:cNvSpPr>
            <a:spLocks noGrp="1" noChangeArrowheads="1"/>
          </p:cNvSpPr>
          <p:nvPr>
            <p:ph sz="half" idx="2"/>
          </p:nvPr>
        </p:nvSpPr>
        <p:spPr>
          <a:xfrm>
            <a:off x="4419600" y="1524000"/>
            <a:ext cx="4514088" cy="4663440"/>
          </a:xfrm>
        </p:spPr>
        <p:txBody>
          <a:bodyPr/>
          <a:lstStyle/>
          <a:p>
            <a:pPr eaLnBrk="1" hangingPunct="1"/>
            <a:r>
              <a:rPr lang="en-US" sz="2500" dirty="0" smtClean="0"/>
              <a:t>Pickle fans</a:t>
            </a:r>
          </a:p>
          <a:p>
            <a:pPr eaLnBrk="1" hangingPunct="1"/>
            <a:r>
              <a:rPr lang="en-US" sz="2500" dirty="0" smtClean="0"/>
              <a:t>Lemons</a:t>
            </a:r>
          </a:p>
          <a:p>
            <a:pPr eaLnBrk="1" hangingPunct="1"/>
            <a:r>
              <a:rPr lang="en-US" sz="2500" dirty="0" smtClean="0"/>
              <a:t>Frosted</a:t>
            </a:r>
          </a:p>
          <a:p>
            <a:pPr eaLnBrk="1" hangingPunct="1"/>
            <a:r>
              <a:rPr lang="en-US" sz="2500" dirty="0" smtClean="0"/>
              <a:t>Toast points</a:t>
            </a:r>
          </a:p>
          <a:p>
            <a:pPr eaLnBrk="1" hangingPunct="1"/>
            <a:r>
              <a:rPr lang="en-US" sz="2500" dirty="0" smtClean="0"/>
              <a:t>Quenelles</a:t>
            </a:r>
          </a:p>
          <a:p>
            <a:pPr eaLnBrk="1" hangingPunct="1"/>
            <a:r>
              <a:rPr lang="en-US" sz="2500" dirty="0" smtClean="0"/>
              <a:t>Ring molds</a:t>
            </a:r>
          </a:p>
        </p:txBody>
      </p:sp>
      <p:sp>
        <p:nvSpPr>
          <p:cNvPr id="19458" name="Slide Number Placeholder 6"/>
          <p:cNvSpPr>
            <a:spLocks noGrp="1"/>
          </p:cNvSpPr>
          <p:nvPr>
            <p:ph type="sldNum" sz="quarter" idx="12"/>
          </p:nvPr>
        </p:nvSpPr>
        <p:spPr>
          <a:noFill/>
        </p:spPr>
        <p:txBody>
          <a:bodyPr/>
          <a:lstStyle/>
          <a:p>
            <a:fld id="{A3A03FED-8BC1-48E8-88FC-2EEAA9FE6631}" type="slidenum">
              <a:rPr lang="en-US"/>
              <a:pPr/>
              <a:t>5</a:t>
            </a:fld>
            <a:endParaRPr lang="en-US"/>
          </a:p>
        </p:txBody>
      </p:sp>
      <p:pic>
        <p:nvPicPr>
          <p:cNvPr id="6" name="Picture 5" descr="C:\Documents and Settings\Vandaberge\Desktop\Queens 2010\motherday_board2[5][1].jpg"/>
          <p:cNvPicPr/>
          <p:nvPr/>
        </p:nvPicPr>
        <p:blipFill>
          <a:blip r:embed="rId2" cstate="print"/>
          <a:srcRect/>
          <a:stretch>
            <a:fillRect/>
          </a:stretch>
        </p:blipFill>
        <p:spPr bwMode="auto">
          <a:xfrm>
            <a:off x="6934200" y="1447800"/>
            <a:ext cx="1719262" cy="3429000"/>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2"/>
          <p:cNvSpPr>
            <a:spLocks noGrp="1" noChangeArrowheads="1"/>
          </p:cNvSpPr>
          <p:nvPr>
            <p:ph type="title"/>
          </p:nvPr>
        </p:nvSpPr>
        <p:spPr/>
        <p:txBody>
          <a:bodyPr>
            <a:normAutofit fontScale="90000"/>
          </a:bodyPr>
          <a:lstStyle/>
          <a:p>
            <a:pPr eaLnBrk="1" hangingPunct="1"/>
            <a:r>
              <a:rPr lang="en-US" smtClean="0">
                <a:latin typeface="Verdana" pitchFamily="34" charset="0"/>
              </a:rPr>
              <a:t>Modern Hot Platter Garnish</a:t>
            </a:r>
          </a:p>
        </p:txBody>
      </p:sp>
      <p:sp>
        <p:nvSpPr>
          <p:cNvPr id="22532" name="Rectangle 3"/>
          <p:cNvSpPr>
            <a:spLocks noGrp="1" noChangeArrowheads="1"/>
          </p:cNvSpPr>
          <p:nvPr>
            <p:ph idx="1"/>
          </p:nvPr>
        </p:nvSpPr>
        <p:spPr>
          <a:xfrm>
            <a:off x="1066800" y="1447800"/>
            <a:ext cx="7616825" cy="4494213"/>
          </a:xfrm>
        </p:spPr>
        <p:txBody>
          <a:bodyPr>
            <a:normAutofit lnSpcReduction="10000"/>
          </a:bodyPr>
          <a:lstStyle/>
          <a:p>
            <a:pPr eaLnBrk="1" hangingPunct="1">
              <a:lnSpc>
                <a:spcPct val="90000"/>
              </a:lnSpc>
            </a:pPr>
            <a:r>
              <a:rPr lang="en-US" sz="2200" dirty="0" smtClean="0"/>
              <a:t>In classical cuisine, foods were almost always brought to the table on platters</a:t>
            </a:r>
          </a:p>
          <a:p>
            <a:pPr eaLnBrk="1" hangingPunct="1">
              <a:lnSpc>
                <a:spcPct val="90000"/>
              </a:lnSpc>
            </a:pPr>
            <a:r>
              <a:rPr lang="en-US" sz="2200" dirty="0" smtClean="0"/>
              <a:t>Platter garnish does not need to be elaborate or difficult to prepare</a:t>
            </a:r>
          </a:p>
          <a:p>
            <a:pPr eaLnBrk="1" hangingPunct="1">
              <a:lnSpc>
                <a:spcPct val="90000"/>
              </a:lnSpc>
            </a:pPr>
            <a:r>
              <a:rPr lang="en-US" sz="2200" dirty="0" smtClean="0"/>
              <a:t>A simple assortment of well cut vegetables cooked properly to retain flavor and texture is good</a:t>
            </a:r>
          </a:p>
          <a:p>
            <a:pPr eaLnBrk="1" hangingPunct="1">
              <a:lnSpc>
                <a:spcPct val="90000"/>
              </a:lnSpc>
            </a:pPr>
            <a:r>
              <a:rPr lang="en-US" sz="2200" dirty="0" smtClean="0"/>
              <a:t>Many of the rules of proper plate garnish apply to platter garnish. </a:t>
            </a:r>
            <a:r>
              <a:rPr lang="en-US" sz="2200" dirty="0" smtClean="0"/>
              <a:t> Some </a:t>
            </a:r>
            <a:r>
              <a:rPr lang="en-US" sz="2200" dirty="0" smtClean="0"/>
              <a:t>additional guidelines are:</a:t>
            </a:r>
          </a:p>
          <a:p>
            <a:pPr lvl="1" eaLnBrk="1" hangingPunct="1">
              <a:lnSpc>
                <a:spcPct val="90000"/>
              </a:lnSpc>
            </a:pPr>
            <a:r>
              <a:rPr lang="en-US" sz="1800" dirty="0" smtClean="0"/>
              <a:t>Vegetables should be in easily served units</a:t>
            </a:r>
          </a:p>
          <a:p>
            <a:pPr lvl="1" eaLnBrk="1" hangingPunct="1">
              <a:lnSpc>
                <a:spcPct val="90000"/>
              </a:lnSpc>
            </a:pPr>
            <a:r>
              <a:rPr lang="en-US" sz="1800" dirty="0" smtClean="0"/>
              <a:t>Have the correct number of portions of each item</a:t>
            </a:r>
          </a:p>
          <a:p>
            <a:pPr lvl="1" eaLnBrk="1" hangingPunct="1">
              <a:lnSpc>
                <a:spcPct val="90000"/>
              </a:lnSpc>
            </a:pPr>
            <a:r>
              <a:rPr lang="en-US" sz="1800" dirty="0" smtClean="0"/>
              <a:t>Arrange the garnish around the platter for effect</a:t>
            </a:r>
          </a:p>
          <a:p>
            <a:pPr lvl="1" eaLnBrk="1" hangingPunct="1">
              <a:lnSpc>
                <a:spcPct val="90000"/>
              </a:lnSpc>
            </a:pPr>
            <a:r>
              <a:rPr lang="en-US" sz="1800" dirty="0" smtClean="0"/>
              <a:t>Avoid being too elaborate</a:t>
            </a:r>
          </a:p>
          <a:p>
            <a:pPr lvl="1" eaLnBrk="1" hangingPunct="1">
              <a:lnSpc>
                <a:spcPct val="90000"/>
              </a:lnSpc>
            </a:pPr>
            <a:r>
              <a:rPr lang="en-US" sz="1800" dirty="0" smtClean="0"/>
              <a:t>Serve extra sauce or gravy in a sauceboat</a:t>
            </a:r>
          </a:p>
          <a:p>
            <a:pPr lvl="1" eaLnBrk="1" hangingPunct="1">
              <a:lnSpc>
                <a:spcPct val="90000"/>
              </a:lnSpc>
            </a:pPr>
            <a:r>
              <a:rPr lang="en-US" sz="1800" dirty="0" smtClean="0"/>
              <a:t>Serve hot food hot, on a hot platter</a:t>
            </a:r>
          </a:p>
        </p:txBody>
      </p:sp>
      <p:sp>
        <p:nvSpPr>
          <p:cNvPr id="22530" name="Slide Number Placeholder 5"/>
          <p:cNvSpPr>
            <a:spLocks noGrp="1"/>
          </p:cNvSpPr>
          <p:nvPr>
            <p:ph type="sldNum" sz="quarter" idx="12"/>
          </p:nvPr>
        </p:nvSpPr>
        <p:spPr>
          <a:noFill/>
        </p:spPr>
        <p:txBody>
          <a:bodyPr/>
          <a:lstStyle/>
          <a:p>
            <a:fld id="{B81162C4-A97A-48DC-87B8-D8BFAC8A3424}" type="slidenum">
              <a:rPr lang="en-US"/>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Tools of the Garnish Trade</a:t>
            </a:r>
            <a:endParaRPr lang="en-US" dirty="0"/>
          </a:p>
        </p:txBody>
      </p:sp>
      <p:pic>
        <p:nvPicPr>
          <p:cNvPr id="4" name="Content Placeholder 3" descr="Tools for garnishing."/>
          <p:cNvPicPr>
            <a:picLocks noGrp="1"/>
          </p:cNvPicPr>
          <p:nvPr>
            <p:ph idx="1"/>
          </p:nvPr>
        </p:nvPicPr>
        <p:blipFill>
          <a:blip r:embed="rId2" cstate="print"/>
          <a:srcRect/>
          <a:stretch>
            <a:fillRect/>
          </a:stretch>
        </p:blipFill>
        <p:spPr bwMode="auto">
          <a:xfrm>
            <a:off x="2362200" y="1447800"/>
            <a:ext cx="5257799" cy="4800600"/>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Garnishing Tools</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Just as you rely on the equipment in your kitchen to help you turn out a good meal, you'll also need a few tools to create spectacular garnishes.</a:t>
            </a:r>
          </a:p>
          <a:p>
            <a:r>
              <a:rPr lang="en-US" b="1" u="sng" dirty="0" smtClean="0"/>
              <a:t>Apple cutter/corer</a:t>
            </a:r>
            <a:r>
              <a:rPr lang="en-US" dirty="0" smtClean="0"/>
              <a:t/>
            </a:r>
            <a:br>
              <a:rPr lang="en-US" dirty="0" smtClean="0"/>
            </a:br>
            <a:r>
              <a:rPr lang="en-US" dirty="0" smtClean="0"/>
              <a:t>This wheel- shaped gadget is great for cutting vegetables, such as carrots, as well as apples. </a:t>
            </a:r>
          </a:p>
          <a:p>
            <a:r>
              <a:rPr lang="en-US" b="1" u="sng" dirty="0" smtClean="0"/>
              <a:t>Brushes</a:t>
            </a:r>
            <a:r>
              <a:rPr lang="en-US" dirty="0" smtClean="0"/>
              <a:t/>
            </a:r>
            <a:br>
              <a:rPr lang="en-US" dirty="0" smtClean="0"/>
            </a:br>
            <a:r>
              <a:rPr lang="en-US" dirty="0" smtClean="0"/>
              <a:t>Standard pastry brushes work for most garnishing, but for precise or delicate chores, a child's small paintbrush is best. </a:t>
            </a:r>
            <a:br>
              <a:rPr lang="en-US" dirty="0" smtClean="0"/>
            </a:b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en-US" b="1" u="sng" dirty="0" smtClean="0"/>
              <a:t>Butter curler, butter paddles and candy molds</a:t>
            </a:r>
            <a:r>
              <a:rPr lang="en-US" dirty="0" smtClean="0"/>
              <a:t/>
            </a:r>
            <a:br>
              <a:rPr lang="en-US" dirty="0" smtClean="0"/>
            </a:br>
            <a:r>
              <a:rPr lang="en-US" dirty="0" smtClean="0"/>
              <a:t>Each of these helps you shape butter. Use the curler to form delicate butter curls, the paddles for butter balls and the molds for special designs. Candy molds are also known as butter molds.</a:t>
            </a:r>
          </a:p>
          <a:p>
            <a:r>
              <a:rPr lang="en-US" b="1" u="sng" dirty="0" smtClean="0"/>
              <a:t>Citrus stripper</a:t>
            </a:r>
            <a:r>
              <a:rPr lang="en-US" dirty="0" smtClean="0"/>
              <a:t/>
            </a:r>
            <a:br>
              <a:rPr lang="en-US" dirty="0" smtClean="0"/>
            </a:br>
            <a:r>
              <a:rPr lang="en-US" dirty="0" smtClean="0"/>
              <a:t>Use this tool to cut a thin strip of peel from citrus fruit or other fresh produce. </a:t>
            </a:r>
          </a:p>
          <a:p>
            <a:r>
              <a:rPr lang="en-US" b="1" u="sng" dirty="0" smtClean="0"/>
              <a:t>Decorating bag</a:t>
            </a:r>
            <a:r>
              <a:rPr lang="en-US" dirty="0" smtClean="0"/>
              <a:t/>
            </a:r>
            <a:br>
              <a:rPr lang="en-US" dirty="0" smtClean="0"/>
            </a:br>
            <a:r>
              <a:rPr lang="en-US" dirty="0" smtClean="0"/>
              <a:t>Use these items for piping designs and other cake- decorating tasks. The decorating bag is also known as a parchment cone.</a:t>
            </a:r>
            <a:br>
              <a:rPr lang="en-US" dirty="0" smtClean="0"/>
            </a:br>
            <a:r>
              <a:rPr lang="en-US" dirty="0" smtClean="0"/>
              <a:t> </a:t>
            </a:r>
            <a:r>
              <a:rPr lang="en-US" dirty="0" err="1" smtClean="0"/>
              <a:t>cular</a:t>
            </a:r>
            <a:r>
              <a:rPr lang="en-US" dirty="0" smtClean="0"/>
              <a:t> garnishes.</a:t>
            </a: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1536</TotalTime>
  <Words>691</Words>
  <Application>Microsoft Office PowerPoint</Application>
  <PresentationFormat>On-screen Show (4:3)</PresentationFormat>
  <Paragraphs>76</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Solstice</vt:lpstr>
      <vt:lpstr>Garnish Galore</vt:lpstr>
      <vt:lpstr>The Overall Idea of Garnishing</vt:lpstr>
      <vt:lpstr>Garnish</vt:lpstr>
      <vt:lpstr>Simple Plate Garnish</vt:lpstr>
      <vt:lpstr>Simple Decorative Techniques</vt:lpstr>
      <vt:lpstr>Modern Hot Platter Garnish</vt:lpstr>
      <vt:lpstr>Tools of the Garnish Trade</vt:lpstr>
      <vt:lpstr>Garnishing Tools</vt:lpstr>
      <vt:lpstr>Slide 9</vt:lpstr>
      <vt:lpstr>Slide 10</vt:lpstr>
      <vt:lpstr>Slide 11</vt:lpstr>
      <vt:lpstr>Slide 12</vt:lpstr>
      <vt:lpstr>Tips for Bright, Colourful Garnishes</vt:lpstr>
      <vt:lpstr>How to Make Garnishes Last</vt:lpstr>
      <vt:lpstr>Slide 15</vt:lpstr>
      <vt:lpstr>In Conclusion</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Garnish Galore</dc:title>
  <dc:creator>User</dc:creator>
  <cp:lastModifiedBy>User</cp:lastModifiedBy>
  <cp:revision>41</cp:revision>
  <dcterms:created xsi:type="dcterms:W3CDTF">2010-07-07T23:47:27Z</dcterms:created>
  <dcterms:modified xsi:type="dcterms:W3CDTF">2010-07-11T18:16:18Z</dcterms:modified>
</cp:coreProperties>
</file>